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58" r:id="rId3"/>
    <p:sldId id="295" r:id="rId4"/>
    <p:sldId id="296" r:id="rId5"/>
    <p:sldId id="297" r:id="rId6"/>
    <p:sldId id="298" r:id="rId7"/>
    <p:sldId id="299" r:id="rId8"/>
    <p:sldId id="294" r:id="rId9"/>
    <p:sldId id="300" r:id="rId10"/>
    <p:sldId id="281" r:id="rId11"/>
    <p:sldId id="283" r:id="rId12"/>
    <p:sldId id="282" r:id="rId13"/>
    <p:sldId id="274" r:id="rId14"/>
    <p:sldId id="287" r:id="rId15"/>
    <p:sldId id="301" r:id="rId16"/>
    <p:sldId id="286" r:id="rId17"/>
    <p:sldId id="302" r:id="rId18"/>
    <p:sldId id="303" r:id="rId19"/>
    <p:sldId id="304" r:id="rId20"/>
    <p:sldId id="306" r:id="rId21"/>
    <p:sldId id="305" r:id="rId22"/>
    <p:sldId id="277" r:id="rId23"/>
    <p:sldId id="307" r:id="rId24"/>
    <p:sldId id="308" r:id="rId25"/>
    <p:sldId id="288" r:id="rId26"/>
    <p:sldId id="289" r:id="rId27"/>
    <p:sldId id="279" r:id="rId28"/>
    <p:sldId id="309" r:id="rId29"/>
    <p:sldId id="291" r:id="rId30"/>
    <p:sldId id="292" r:id="rId31"/>
    <p:sldId id="293" r:id="rId32"/>
    <p:sldId id="311" r:id="rId33"/>
    <p:sldId id="280" r:id="rId34"/>
    <p:sldId id="312" r:id="rId35"/>
    <p:sldId id="313" r:id="rId36"/>
    <p:sldId id="314" r:id="rId37"/>
    <p:sldId id="316" r:id="rId38"/>
    <p:sldId id="317" r:id="rId39"/>
    <p:sldId id="319" r:id="rId40"/>
    <p:sldId id="318" r:id="rId41"/>
    <p:sldId id="32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FF0D"/>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04" y="8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naidaa\Documents\Nastava\2017\Erasmus-NatRisk\sastanak%20Vienna\Fir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naidaa\Documents\Nastava\2017\Erasmus-NatRisk\sastanak%20Vienna\Fire.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naidaa\Documents\Nastava\2017\Erasmus-NatRisk\sastanak%20Vienna\Fir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naidaa\Documents\Nastava\2017\Erasmus-NatRisk\sastanak%20Vienna\Fir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naidaa\Documents\Nastava\2017\Erasmus-NatRisk\sastanak%20Vienna\Fir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naidaa\Documents\Nastava\2017\Erasmus-NatRisk\sastanak%20Vienna\Fi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lang="hr-HR" sz="1600" b="1" i="0" u="none" strike="noStrike" kern="1200" baseline="0">
              <a:solidFill>
                <a:schemeClr val="tx2"/>
              </a:solidFill>
              <a:latin typeface="+mn-lt"/>
              <a:ea typeface="+mn-ea"/>
              <a:cs typeface="+mn-cs"/>
            </a:defRPr>
          </a:pPr>
          <a:endParaRPr lang="en-US"/>
        </a:p>
      </c:txPr>
    </c:title>
    <c:plotArea>
      <c:layout/>
      <c:pieChart>
        <c:varyColors val="1"/>
        <c:ser>
          <c:idx val="0"/>
          <c:order val="0"/>
          <c:tx>
            <c:v>Wild Fires</c:v>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hr-HR" sz="1800" b="1" i="0" u="none" strike="noStrike" kern="1200" baseline="0">
                    <a:solidFill>
                      <a:schemeClr val="tx2"/>
                    </a:solidFill>
                    <a:latin typeface="+mn-lt"/>
                    <a:ea typeface="+mn-ea"/>
                    <a:cs typeface="+mn-cs"/>
                  </a:defRPr>
                </a:pPr>
                <a:endParaRPr lang="en-US"/>
              </a:p>
            </c:txPr>
            <c:showCatName val="1"/>
            <c:showPercent val="1"/>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numRef>
              <c:f>Sheet1!$F$3:$F$8</c:f>
              <c:numCache>
                <c:formatCode>General</c:formatCode>
                <c:ptCount val="6"/>
                <c:pt idx="0">
                  <c:v>2007</c:v>
                </c:pt>
                <c:pt idx="1">
                  <c:v>2008</c:v>
                </c:pt>
                <c:pt idx="2">
                  <c:v>2009</c:v>
                </c:pt>
                <c:pt idx="3">
                  <c:v>2010</c:v>
                </c:pt>
                <c:pt idx="4">
                  <c:v>2011</c:v>
                </c:pt>
                <c:pt idx="5">
                  <c:v>2012</c:v>
                </c:pt>
              </c:numCache>
            </c:numRef>
          </c:cat>
          <c:val>
            <c:numRef>
              <c:f>Sheet1!$H$3:$H$8</c:f>
              <c:numCache>
                <c:formatCode>0.0</c:formatCode>
                <c:ptCount val="6"/>
                <c:pt idx="0">
                  <c:v>27.762883526958593</c:v>
                </c:pt>
                <c:pt idx="1">
                  <c:v>10.574918081620488</c:v>
                </c:pt>
                <c:pt idx="2">
                  <c:v>5.6598153112898384</c:v>
                </c:pt>
                <c:pt idx="3">
                  <c:v>3.4554661900506378</c:v>
                </c:pt>
                <c:pt idx="4">
                  <c:v>20.315758117366698</c:v>
                </c:pt>
                <c:pt idx="5">
                  <c:v>32.231158772713762</c:v>
                </c:pt>
              </c:numCache>
            </c:numRef>
          </c:val>
        </c:ser>
        <c:dLbls>
          <c:showCatName val="1"/>
          <c:showPercent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lang="hr-HR" sz="1600" b="1" i="0" u="none" strike="noStrike" kern="1200" baseline="0">
                <a:solidFill>
                  <a:schemeClr val="tx2"/>
                </a:solidFill>
                <a:latin typeface="+mn-lt"/>
                <a:ea typeface="+mn-ea"/>
                <a:cs typeface="+mn-cs"/>
              </a:defRPr>
            </a:pPr>
            <a:r>
              <a:rPr lang="hr-HR"/>
              <a:t>Fired area</a:t>
            </a:r>
            <a:endParaRPr lang="en-US"/>
          </a:p>
        </c:rich>
      </c:tx>
      <c:layout>
        <c:manualLayout>
          <c:xMode val="edge"/>
          <c:yMode val="edge"/>
          <c:x val="0.37807633420822423"/>
          <c:y val="2.7777777777777821E-2"/>
        </c:manualLayout>
      </c:layout>
      <c:spPr>
        <a:noFill/>
        <a:ln>
          <a:noFill/>
        </a:ln>
        <a:effectLst/>
      </c:spPr>
    </c:title>
    <c:plotArea>
      <c:layout/>
      <c:pieChart>
        <c:varyColors val="1"/>
        <c:ser>
          <c:idx val="0"/>
          <c:order val="0"/>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hr-HR" sz="900" b="0" i="0" u="none" strike="noStrike" kern="1200" baseline="0">
                    <a:solidFill>
                      <a:schemeClr val="tx2"/>
                    </a:solidFill>
                    <a:latin typeface="+mn-lt"/>
                    <a:ea typeface="+mn-ea"/>
                    <a:cs typeface="+mn-cs"/>
                  </a:defRPr>
                </a:pPr>
                <a:endParaRPr lang="en-US"/>
              </a:p>
            </c:txPr>
            <c:showCatName val="1"/>
            <c:showPercent val="1"/>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numRef>
              <c:f>Sheet1!$F$13:$F$18</c:f>
              <c:numCache>
                <c:formatCode>General</c:formatCode>
                <c:ptCount val="6"/>
                <c:pt idx="0">
                  <c:v>2007</c:v>
                </c:pt>
                <c:pt idx="1">
                  <c:v>2008</c:v>
                </c:pt>
                <c:pt idx="2">
                  <c:v>2009</c:v>
                </c:pt>
                <c:pt idx="3">
                  <c:v>2010</c:v>
                </c:pt>
                <c:pt idx="4">
                  <c:v>2011</c:v>
                </c:pt>
                <c:pt idx="5">
                  <c:v>2012</c:v>
                </c:pt>
              </c:numCache>
            </c:numRef>
          </c:cat>
          <c:val>
            <c:numRef>
              <c:f>Sheet1!$H$13:$H$18</c:f>
              <c:numCache>
                <c:formatCode>0.0</c:formatCode>
                <c:ptCount val="6"/>
                <c:pt idx="0">
                  <c:v>19.493940038273429</c:v>
                </c:pt>
                <c:pt idx="1">
                  <c:v>7.5894818909915696</c:v>
                </c:pt>
                <c:pt idx="2">
                  <c:v>1.9788787298887258</c:v>
                </c:pt>
                <c:pt idx="3">
                  <c:v>0.16443404918846147</c:v>
                </c:pt>
                <c:pt idx="4">
                  <c:v>9.3699057339287073</c:v>
                </c:pt>
                <c:pt idx="5">
                  <c:v>61.403359557729104</c:v>
                </c:pt>
              </c:numCache>
            </c:numRef>
          </c:val>
        </c:ser>
        <c:dLbls>
          <c:showCatName val="1"/>
          <c:showPercent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v>Wild Fires</c:v>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dPt>
          <c:dLbls>
            <c:dLbl>
              <c:idx val="2"/>
              <c:delete val="1"/>
              <c:extLst>
                <c:ext xmlns:c15="http://schemas.microsoft.com/office/drawing/2012/chart" uri="{CE6537A1-D6FC-4f65-9D91-7224C49458BB}">
                  <c15:layout/>
                </c:ext>
              </c:extLst>
            </c:dLbl>
            <c:dLbl>
              <c:idx val="3"/>
              <c:delet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hr-HR" sz="1800" b="1" i="0" u="none" strike="noStrike" kern="1200" baseline="0">
                    <a:solidFill>
                      <a:schemeClr val="tx2"/>
                    </a:solidFill>
                    <a:latin typeface="+mn-lt"/>
                    <a:ea typeface="+mn-ea"/>
                    <a:cs typeface="+mn-cs"/>
                  </a:defRPr>
                </a:pPr>
                <a:endParaRPr lang="en-US"/>
              </a:p>
            </c:txPr>
            <c:showCatName val="1"/>
            <c:showPercent val="1"/>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numRef>
              <c:f>Sheet1!$F$3:$F$8</c:f>
              <c:numCache>
                <c:formatCode>General</c:formatCode>
                <c:ptCount val="6"/>
                <c:pt idx="0">
                  <c:v>2007</c:v>
                </c:pt>
                <c:pt idx="1">
                  <c:v>2008</c:v>
                </c:pt>
                <c:pt idx="2">
                  <c:v>2009</c:v>
                </c:pt>
                <c:pt idx="3">
                  <c:v>2010</c:v>
                </c:pt>
                <c:pt idx="4">
                  <c:v>2011</c:v>
                </c:pt>
                <c:pt idx="5">
                  <c:v>2012</c:v>
                </c:pt>
              </c:numCache>
            </c:numRef>
          </c:cat>
          <c:val>
            <c:numRef>
              <c:f>Sheet1!$H$3:$H$8</c:f>
              <c:numCache>
                <c:formatCode>0.0</c:formatCode>
                <c:ptCount val="6"/>
                <c:pt idx="0">
                  <c:v>27.762883526958593</c:v>
                </c:pt>
                <c:pt idx="1">
                  <c:v>10.574918081620488</c:v>
                </c:pt>
                <c:pt idx="2">
                  <c:v>5.6598153112898384</c:v>
                </c:pt>
                <c:pt idx="3">
                  <c:v>3.4554661900506378</c:v>
                </c:pt>
                <c:pt idx="4">
                  <c:v>20.315758117366698</c:v>
                </c:pt>
                <c:pt idx="5">
                  <c:v>32.231158772713762</c:v>
                </c:pt>
              </c:numCache>
            </c:numRef>
          </c:val>
        </c:ser>
        <c:dLbls>
          <c:showCatName val="1"/>
          <c:showPercent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lang="hr-HR" sz="1400" b="0" i="0" u="none" strike="noStrike" kern="1200" spc="0" baseline="0">
                <a:solidFill>
                  <a:schemeClr val="tx1">
                    <a:lumMod val="65000"/>
                    <a:lumOff val="35000"/>
                  </a:schemeClr>
                </a:solidFill>
                <a:latin typeface="+mn-lt"/>
                <a:ea typeface="+mn-ea"/>
                <a:cs typeface="+mn-cs"/>
              </a:defRPr>
            </a:pPr>
            <a:r>
              <a:rPr lang="hr-HR"/>
              <a:t>Burned wood mass</a:t>
            </a:r>
            <a:endParaRPr lang="en-US"/>
          </a:p>
        </c:rich>
      </c:tx>
      <c:layout>
        <c:manualLayout>
          <c:xMode val="edge"/>
          <c:yMode val="edge"/>
          <c:x val="1.9743000874890667E-2"/>
          <c:y val="3.2407407407407433E-2"/>
        </c:manualLayout>
      </c:layout>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Lbls>
            <c:dLbl>
              <c:idx val="0"/>
              <c:layout>
                <c:manualLayout>
                  <c:x val="-0.18945548993875774"/>
                  <c:y val="2.6915645960921587E-2"/>
                </c:manualLayout>
              </c:layout>
              <c:showVal val="1"/>
              <c:showCatName val="1"/>
              <c:showPercent val="1"/>
              <c:extLst>
                <c:ext xmlns:c15="http://schemas.microsoft.com/office/drawing/2012/chart" uri="{CE6537A1-D6FC-4f65-9D91-7224C49458BB}">
                  <c15:layout/>
                </c:ext>
              </c:extLst>
            </c:dLbl>
            <c:dLbl>
              <c:idx val="1"/>
              <c:layout>
                <c:manualLayout>
                  <c:x val="-1.0926509186351714E-2"/>
                  <c:y val="-0.10107210557013713"/>
                </c:manualLayout>
              </c:layout>
              <c:showVal val="1"/>
              <c:showCatName val="1"/>
              <c:showPercent val="1"/>
              <c:extLst>
                <c:ext xmlns:c15="http://schemas.microsoft.com/office/drawing/2012/chart" uri="{CE6537A1-D6FC-4f65-9D91-7224C49458BB}">
                  <c15:layout/>
                </c:ext>
              </c:extLst>
            </c:dLbl>
            <c:dLbl>
              <c:idx val="2"/>
              <c:layout>
                <c:manualLayout>
                  <c:x val="0.18014621609798787"/>
                  <c:y val="-8.5156022163896221E-3"/>
                </c:manualLayout>
              </c:layout>
              <c:showVal val="1"/>
              <c:showCatName val="1"/>
              <c:showPercent val="1"/>
              <c:extLst>
                <c:ext xmlns:c15="http://schemas.microsoft.com/office/drawing/2012/chart" uri="{CE6537A1-D6FC-4f65-9D91-7224C49458BB}">
                  <c15:layout/>
                </c:ext>
              </c:extLst>
            </c:dLbl>
            <c:dLbl>
              <c:idx val="3"/>
              <c:layout>
                <c:manualLayout>
                  <c:x val="0.18889938757655306"/>
                  <c:y val="-9.4690507436570467E-2"/>
                </c:manualLayout>
              </c:layout>
              <c:showVal val="1"/>
              <c:showCatName val="1"/>
              <c:showPercent val="1"/>
              <c:extLst>
                <c:ext xmlns:c15="http://schemas.microsoft.com/office/drawing/2012/chart" uri="{CE6537A1-D6FC-4f65-9D91-7224C49458BB}">
                  <c15:layout/>
                </c:ext>
              </c:extLst>
            </c:dLbl>
            <c:dLbl>
              <c:idx val="4"/>
              <c:layout>
                <c:manualLayout>
                  <c:x val="0.14353893263342099"/>
                  <c:y val="9.5521289005540994E-2"/>
                </c:manualLayout>
              </c:layout>
              <c:showVal val="1"/>
              <c:showCatName val="1"/>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hr-HR" sz="900" b="0" i="0" u="none" strike="noStrike" kern="1200" baseline="0">
                    <a:solidFill>
                      <a:schemeClr val="tx1">
                        <a:lumMod val="75000"/>
                        <a:lumOff val="25000"/>
                      </a:schemeClr>
                    </a:solidFill>
                    <a:latin typeface="+mn-lt"/>
                    <a:ea typeface="+mn-ea"/>
                    <a:cs typeface="+mn-cs"/>
                  </a:defRPr>
                </a:pPr>
                <a:endParaRPr lang="en-US"/>
              </a:p>
            </c:txPr>
            <c:showVal val="1"/>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Sheet1!$F$22:$F$27</c:f>
              <c:numCache>
                <c:formatCode>General</c:formatCode>
                <c:ptCount val="6"/>
                <c:pt idx="0">
                  <c:v>2007</c:v>
                </c:pt>
                <c:pt idx="1">
                  <c:v>2008</c:v>
                </c:pt>
                <c:pt idx="2">
                  <c:v>2009</c:v>
                </c:pt>
                <c:pt idx="3">
                  <c:v>2010</c:v>
                </c:pt>
                <c:pt idx="4">
                  <c:v>2011</c:v>
                </c:pt>
                <c:pt idx="5">
                  <c:v>2012</c:v>
                </c:pt>
              </c:numCache>
            </c:numRef>
          </c:cat>
          <c:val>
            <c:numRef>
              <c:f>Sheet1!$H$22:$H$27</c:f>
              <c:numCache>
                <c:formatCode>0.0</c:formatCode>
                <c:ptCount val="6"/>
                <c:pt idx="0">
                  <c:v>4.3785197918022973</c:v>
                </c:pt>
                <c:pt idx="1">
                  <c:v>3.53612221384578</c:v>
                </c:pt>
                <c:pt idx="2">
                  <c:v>0.21379982690310842</c:v>
                </c:pt>
                <c:pt idx="3">
                  <c:v>0.13874011285217092</c:v>
                </c:pt>
                <c:pt idx="4">
                  <c:v>0.7543173012640888</c:v>
                </c:pt>
                <c:pt idx="5">
                  <c:v>90.978500753332554</c:v>
                </c:pt>
              </c:numCache>
            </c:numRef>
          </c:val>
        </c:ser>
        <c:dLbls>
          <c:showCatName val="1"/>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lang="hr-H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lang="hr-HR" sz="1400" b="0" i="0" u="none" strike="noStrike" kern="1200" spc="0" baseline="0">
                <a:solidFill>
                  <a:schemeClr val="tx1">
                    <a:lumMod val="65000"/>
                    <a:lumOff val="35000"/>
                  </a:schemeClr>
                </a:solidFill>
                <a:latin typeface="+mn-lt"/>
                <a:ea typeface="+mn-ea"/>
                <a:cs typeface="+mn-cs"/>
              </a:defRPr>
            </a:pPr>
            <a:r>
              <a:rPr lang="hr-HR"/>
              <a:t>Burned no. of seedings</a:t>
            </a:r>
            <a:endParaRPr lang="en-US"/>
          </a:p>
        </c:rich>
      </c:tx>
      <c:layout>
        <c:manualLayout>
          <c:xMode val="edge"/>
          <c:yMode val="edge"/>
          <c:x val="1.9743000874890667E-2"/>
          <c:y val="3.2407407407407433E-2"/>
        </c:manualLayout>
      </c:layout>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hr-HR" sz="900" b="0"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Sheet1!$F$32:$F$37</c:f>
              <c:numCache>
                <c:formatCode>General</c:formatCode>
                <c:ptCount val="6"/>
                <c:pt idx="0">
                  <c:v>2007</c:v>
                </c:pt>
                <c:pt idx="1">
                  <c:v>2008</c:v>
                </c:pt>
                <c:pt idx="2">
                  <c:v>2009</c:v>
                </c:pt>
                <c:pt idx="3">
                  <c:v>2010</c:v>
                </c:pt>
                <c:pt idx="4">
                  <c:v>2011</c:v>
                </c:pt>
                <c:pt idx="5">
                  <c:v>2012</c:v>
                </c:pt>
              </c:numCache>
            </c:numRef>
          </c:cat>
          <c:val>
            <c:numRef>
              <c:f>Sheet1!$H$32:$H$37</c:f>
              <c:numCache>
                <c:formatCode>0.0</c:formatCode>
                <c:ptCount val="6"/>
                <c:pt idx="0">
                  <c:v>2.9268520112469147</c:v>
                </c:pt>
                <c:pt idx="1">
                  <c:v>17.890073592700979</c:v>
                </c:pt>
                <c:pt idx="2">
                  <c:v>11.886727491823034</c:v>
                </c:pt>
                <c:pt idx="3">
                  <c:v>1.417251248063349</c:v>
                </c:pt>
                <c:pt idx="4">
                  <c:v>2.1319289034257167</c:v>
                </c:pt>
                <c:pt idx="5">
                  <c:v>63.747166752739993</c:v>
                </c:pt>
              </c:numCache>
            </c:numRef>
          </c:val>
        </c:ser>
        <c:dLbls>
          <c:showCatName val="1"/>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lang="hr-H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lang="hr-HR" sz="1400" b="0" i="0" u="none" strike="noStrike" kern="1200" spc="0" baseline="0">
                <a:solidFill>
                  <a:schemeClr val="tx1">
                    <a:lumMod val="65000"/>
                    <a:lumOff val="35000"/>
                  </a:schemeClr>
                </a:solidFill>
                <a:latin typeface="+mn-lt"/>
                <a:ea typeface="+mn-ea"/>
                <a:cs typeface="+mn-cs"/>
              </a:defRPr>
            </a:pPr>
            <a:r>
              <a:rPr lang="hr-HR"/>
              <a:t>Estimated damage</a:t>
            </a:r>
            <a:endParaRPr lang="en-US"/>
          </a:p>
        </c:rich>
      </c:tx>
      <c:layout>
        <c:manualLayout>
          <c:xMode val="edge"/>
          <c:yMode val="edge"/>
          <c:x val="0.36696522309711316"/>
          <c:y val="5.0925925925925923E-2"/>
        </c:manualLayout>
      </c:layout>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hr-HR" sz="900" b="0"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Sheet1!$F$44:$F$49</c:f>
              <c:numCache>
                <c:formatCode>General</c:formatCode>
                <c:ptCount val="6"/>
                <c:pt idx="0">
                  <c:v>2007</c:v>
                </c:pt>
                <c:pt idx="1">
                  <c:v>2008</c:v>
                </c:pt>
                <c:pt idx="2">
                  <c:v>2009</c:v>
                </c:pt>
                <c:pt idx="3">
                  <c:v>2010</c:v>
                </c:pt>
                <c:pt idx="4">
                  <c:v>2011</c:v>
                </c:pt>
                <c:pt idx="5">
                  <c:v>2012</c:v>
                </c:pt>
              </c:numCache>
            </c:numRef>
          </c:cat>
          <c:val>
            <c:numRef>
              <c:f>Sheet1!$H$44:$H$49</c:f>
              <c:numCache>
                <c:formatCode>0.0</c:formatCode>
                <c:ptCount val="6"/>
                <c:pt idx="0">
                  <c:v>8.4923140008838072</c:v>
                </c:pt>
                <c:pt idx="1">
                  <c:v>6.0659385720598591</c:v>
                </c:pt>
                <c:pt idx="2">
                  <c:v>1.5179707979651191</c:v>
                </c:pt>
                <c:pt idx="3">
                  <c:v>0.63692355006628565</c:v>
                </c:pt>
                <c:pt idx="4">
                  <c:v>7.5839396997178428</c:v>
                </c:pt>
                <c:pt idx="5">
                  <c:v>75.702913379307134</c:v>
                </c:pt>
              </c:numCache>
            </c:numRef>
          </c:val>
        </c:ser>
        <c:dLbls>
          <c:showCatName val="1"/>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lang="hr-H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4/7/2017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xmlns="" val="358517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25</a:t>
            </a:fld>
            <a:endParaRPr lang="en-US"/>
          </a:p>
        </p:txBody>
      </p:sp>
    </p:spTree>
    <p:extLst>
      <p:ext uri="{BB962C8B-B14F-4D97-AF65-F5344CB8AC3E}">
        <p14:creationId xmlns:p14="http://schemas.microsoft.com/office/powerpoint/2010/main" xmlns="" val="113187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4/7/2017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4.jpeg"/><Relationship Id="rId5" Type="http://schemas.openxmlformats.org/officeDocument/2006/relationships/image" Target="../media/image6.e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4.jpeg"/><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1.jpeg"/><Relationship Id="rId9"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gi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5.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609601"/>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524000"/>
            <a:ext cx="6400800" cy="1143000"/>
          </a:xfrm>
        </p:spPr>
        <p:txBody>
          <a:bodyPr>
            <a:normAutofit/>
          </a:bodyPr>
          <a:lstStyle/>
          <a:p>
            <a:r>
              <a:rPr lang="de-AT"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Natural disasters in Bosnia and Herzegovina</a:t>
            </a:r>
            <a:endParaRPr lang="bs-Latn-BA"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066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rgbClr val="002060"/>
                </a:solidFill>
                <a:latin typeface="Book Antiqua" panose="02040602050305030304" pitchFamily="18" charset="0"/>
              </a:rPr>
              <a:t>Assistant Professor Naida Ademo</a:t>
            </a:r>
            <a:r>
              <a:rPr lang="hr-HR" sz="1800" dirty="0" smtClean="0">
                <a:solidFill>
                  <a:srgbClr val="002060"/>
                </a:solidFill>
                <a:latin typeface="Book Antiqua" panose="02040602050305030304" pitchFamily="18" charset="0"/>
              </a:rPr>
              <a:t>vić</a:t>
            </a:r>
            <a:endParaRPr lang="sr-Latn-BA" sz="1800" dirty="0" smtClean="0">
              <a:solidFill>
                <a:srgbClr val="002060"/>
              </a:solidFill>
              <a:latin typeface="Book Antiqua" panose="02040602050305030304" pitchFamily="18" charset="0"/>
            </a:endParaRPr>
          </a:p>
          <a:p>
            <a:r>
              <a:rPr lang="de-AT" sz="1800" dirty="0" smtClean="0">
                <a:solidFill>
                  <a:srgbClr val="002060"/>
                </a:solidFill>
                <a:latin typeface="Book Antiqua" panose="02040602050305030304" pitchFamily="18" charset="0"/>
              </a:rPr>
              <a:t>University of </a:t>
            </a:r>
            <a:r>
              <a:rPr lang="hr-HR" sz="1800" dirty="0" smtClean="0">
                <a:solidFill>
                  <a:srgbClr val="002060"/>
                </a:solidFill>
                <a:latin typeface="Book Antiqua" panose="02040602050305030304" pitchFamily="18" charset="0"/>
              </a:rPr>
              <a:t>Sarajevo</a:t>
            </a:r>
            <a:r>
              <a:rPr lang="de-AT" sz="1800" dirty="0" smtClean="0">
                <a:solidFill>
                  <a:srgbClr val="002060"/>
                </a:solidFill>
                <a:latin typeface="Book Antiqua" panose="02040602050305030304" pitchFamily="18" charset="0"/>
              </a:rPr>
              <a:t>, </a:t>
            </a:r>
            <a:r>
              <a:rPr lang="hr-HR" sz="1800" dirty="0" smtClean="0">
                <a:solidFill>
                  <a:srgbClr val="002060"/>
                </a:solidFill>
                <a:latin typeface="Book Antiqua" panose="02040602050305030304" pitchFamily="18" charset="0"/>
              </a:rPr>
              <a:t>Bosnia and Herzegovina</a:t>
            </a:r>
            <a:endParaRPr lang="bs-Latn-BA" sz="1800" dirty="0">
              <a:solidFill>
                <a:srgbClr val="002060"/>
              </a:solidFill>
              <a:latin typeface="Book Antiqua" panose="02040602050305030304" pitchFamily="18" charset="0"/>
            </a:endParaRP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latin typeface="Book Antiqua" panose="02040602050305030304" pitchFamily="18" charset="0"/>
              </a:rPr>
              <a:t>Workshop on master curricula best practices in EU partners </a:t>
            </a:r>
          </a:p>
          <a:p>
            <a:r>
              <a:rPr lang="sr-Latn-BA" sz="1800" dirty="0" smtClean="0">
                <a:solidFill>
                  <a:srgbClr val="002060"/>
                </a:solidFill>
                <a:latin typeface="Book Antiqua" panose="02040602050305030304" pitchFamily="18" charset="0"/>
              </a:rPr>
              <a:t> </a:t>
            </a:r>
            <a:r>
              <a:rPr lang="bs-Latn-BA" sz="1800" dirty="0" smtClean="0">
                <a:solidFill>
                  <a:srgbClr val="002060"/>
                </a:solidFill>
                <a:latin typeface="Book Antiqua" panose="02040602050305030304" pitchFamily="18" charset="0"/>
              </a:rPr>
              <a:t>5</a:t>
            </a:r>
            <a:r>
              <a:rPr lang="de-AT" sz="1800" baseline="30000" dirty="0" smtClean="0">
                <a:solidFill>
                  <a:srgbClr val="002060"/>
                </a:solidFill>
                <a:latin typeface="Book Antiqua" panose="02040602050305030304" pitchFamily="18" charset="0"/>
              </a:rPr>
              <a:t>th</a:t>
            </a:r>
            <a:r>
              <a:rPr lang="de-AT" sz="1800" dirty="0" smtClean="0">
                <a:solidFill>
                  <a:srgbClr val="002060"/>
                </a:solidFill>
                <a:latin typeface="Book Antiqua" panose="02040602050305030304" pitchFamily="18" charset="0"/>
              </a:rPr>
              <a:t> </a:t>
            </a:r>
            <a:r>
              <a:rPr lang="bs-Latn-BA" sz="1800" dirty="0" smtClean="0">
                <a:solidFill>
                  <a:srgbClr val="002060"/>
                </a:solidFill>
                <a:latin typeface="Book Antiqua" panose="02040602050305030304" pitchFamily="18" charset="0"/>
              </a:rPr>
              <a:t>– 7</a:t>
            </a:r>
            <a:r>
              <a:rPr lang="bs-Latn-BA" sz="1800" baseline="30000" dirty="0" smtClean="0">
                <a:solidFill>
                  <a:srgbClr val="002060"/>
                </a:solidFill>
                <a:latin typeface="Book Antiqua" panose="02040602050305030304" pitchFamily="18" charset="0"/>
              </a:rPr>
              <a:t>th</a:t>
            </a:r>
            <a:r>
              <a:rPr lang="bs-Latn-BA" sz="1800" dirty="0" smtClean="0">
                <a:solidFill>
                  <a:srgbClr val="002060"/>
                </a:solidFill>
                <a:latin typeface="Book Antiqua" panose="02040602050305030304" pitchFamily="18" charset="0"/>
              </a:rPr>
              <a:t> April</a:t>
            </a:r>
            <a:r>
              <a:rPr lang="de-AT" sz="1800" dirty="0" smtClean="0">
                <a:solidFill>
                  <a:srgbClr val="002060"/>
                </a:solidFill>
                <a:latin typeface="Book Antiqua" panose="02040602050305030304" pitchFamily="18" charset="0"/>
              </a:rPr>
              <a:t> 201</a:t>
            </a:r>
            <a:r>
              <a:rPr lang="bs-Latn-BA" sz="1800" dirty="0" smtClean="0">
                <a:solidFill>
                  <a:srgbClr val="002060"/>
                </a:solidFill>
                <a:latin typeface="Book Antiqua" panose="02040602050305030304" pitchFamily="18" charset="0"/>
              </a:rPr>
              <a:t>7</a:t>
            </a:r>
            <a:endParaRPr lang="bs-Latn-BA" sz="18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x-none" sz="1200" smtClean="0">
                <a:effectLst/>
                <a:latin typeface="Book Antiqua"/>
                <a:ea typeface="Calibri"/>
                <a:cs typeface="Times New Roman"/>
              </a:rPr>
              <a:t>5</a:t>
            </a:r>
            <a:r>
              <a:rPr lang="en-US" sz="120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86200" y="3505200"/>
            <a:ext cx="1481203" cy="1443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4"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Earthquakes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r>
              <a:rPr lang="hr-HR" dirty="0" smtClean="0"/>
              <a:t>Treskavica, near Sarajevo 11.06.1962 M=6.0</a:t>
            </a:r>
          </a:p>
          <a:p>
            <a:r>
              <a:rPr lang="hr-HR" dirty="0" smtClean="0"/>
              <a:t>Banja Luka,</a:t>
            </a:r>
            <a:r>
              <a:rPr lang="en-US" dirty="0" smtClean="0"/>
              <a:t> (1888., 1935., 1969. </a:t>
            </a:r>
            <a:r>
              <a:rPr lang="en-US" dirty="0" err="1" smtClean="0"/>
              <a:t>i</a:t>
            </a:r>
            <a:r>
              <a:rPr lang="en-US" dirty="0" smtClean="0"/>
              <a:t> 1981) </a:t>
            </a:r>
            <a:r>
              <a:rPr lang="hr-HR" dirty="0" smtClean="0">
                <a:solidFill>
                  <a:srgbClr val="FF0000"/>
                </a:solidFill>
              </a:rPr>
              <a:t>1888 </a:t>
            </a:r>
            <a:r>
              <a:rPr lang="hr-HR" dirty="0" smtClean="0"/>
              <a:t>M=5.7; </a:t>
            </a:r>
            <a:r>
              <a:rPr lang="hr-HR" dirty="0" smtClean="0">
                <a:solidFill>
                  <a:srgbClr val="FF0000"/>
                </a:solidFill>
              </a:rPr>
              <a:t>1969</a:t>
            </a:r>
            <a:r>
              <a:rPr lang="hr-HR" dirty="0" smtClean="0"/>
              <a:t>, M=6.6</a:t>
            </a:r>
          </a:p>
          <a:p>
            <a:pPr lvl="1"/>
            <a:r>
              <a:rPr lang="en-US" dirty="0"/>
              <a:t>15 casualties and 1117 people have been severely </a:t>
            </a:r>
            <a:r>
              <a:rPr lang="en-US" dirty="0" smtClean="0"/>
              <a:t>injured</a:t>
            </a:r>
            <a:endParaRPr lang="hr-HR" dirty="0" smtClean="0"/>
          </a:p>
          <a:p>
            <a:pPr lvl="1"/>
            <a:r>
              <a:rPr lang="en-US" dirty="0"/>
              <a:t>$ Mill 50.000</a:t>
            </a:r>
          </a:p>
        </p:txBody>
      </p:sp>
      <p:pic>
        <p:nvPicPr>
          <p:cNvPr id="13" name="Picture 12" descr="C:\Users\naida\Documents\1-2017\Erasmus+program-Emina Hadzic\WG1-Data\Pictures\Banja Luka earthquake\Banja Luka2.jpg"/>
          <p:cNvPicPr/>
          <p:nvPr/>
        </p:nvPicPr>
        <p:blipFill>
          <a:blip r:embed="rId4" cstate="print"/>
          <a:srcRect/>
          <a:stretch>
            <a:fillRect/>
          </a:stretch>
        </p:blipFill>
        <p:spPr bwMode="auto">
          <a:xfrm>
            <a:off x="4648200" y="4225131"/>
            <a:ext cx="3443288" cy="2464593"/>
          </a:xfrm>
          <a:prstGeom prst="rect">
            <a:avLst/>
          </a:prstGeom>
          <a:noFill/>
          <a:ln w="9525">
            <a:noFill/>
            <a:miter lim="800000"/>
            <a:headEnd/>
            <a:tailEnd/>
          </a:ln>
        </p:spPr>
      </p:pic>
      <p:pic>
        <p:nvPicPr>
          <p:cNvPr id="14" name="Picture 13" descr="C:\Users\naida\Documents\1-2017\Erasmus+program-Emina Hadzic\WG1-Data\Pictures\Banja Luka earthquake\Banja Luka4.JPG"/>
          <p:cNvPicPr/>
          <p:nvPr/>
        </p:nvPicPr>
        <p:blipFill>
          <a:blip r:embed="rId5" cstate="print"/>
          <a:srcRect/>
          <a:stretch>
            <a:fillRect/>
          </a:stretch>
        </p:blipFill>
        <p:spPr bwMode="auto">
          <a:xfrm>
            <a:off x="1785938" y="4390230"/>
            <a:ext cx="1533525" cy="2313781"/>
          </a:xfrm>
          <a:prstGeom prst="rect">
            <a:avLst/>
          </a:prstGeom>
          <a:noFill/>
          <a:ln w="9525">
            <a:noFill/>
            <a:miter lim="800000"/>
            <a:headEnd/>
            <a:tailEnd/>
          </a:ln>
        </p:spPr>
      </p:pic>
      <p:sp>
        <p:nvSpPr>
          <p:cNvPr id="3" name="Right Arrow 2"/>
          <p:cNvSpPr/>
          <p:nvPr/>
        </p:nvSpPr>
        <p:spPr>
          <a:xfrm>
            <a:off x="3450431" y="5383409"/>
            <a:ext cx="1066800" cy="562373"/>
          </a:xfrm>
          <a:prstGeom prst="rightArrow">
            <a:avLst/>
          </a:prstGeom>
          <a:solidFill>
            <a:srgbClr val="2AFF0D"/>
          </a:solidFill>
          <a:ln>
            <a:solidFill>
              <a:srgbClr val="2AF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eu_flag_co_funded_pos_[rgb]_right.jpg"/>
          <p:cNvPicPr>
            <a:picLocks noChangeAspect="1" noChangeArrowheads="1"/>
          </p:cNvPicPr>
          <p:nvPr/>
        </p:nvPicPr>
        <p:blipFill>
          <a:blip r:embed="rId6"/>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Earthquakes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13" name="Content Placeholder 12" descr="C:\Users\naida\Documents\1-2017\Erasmus+program-Emina Hadzic\WG1-Data\Pictures\Banja Luka earthquake\Banja Luka5.jpg"/>
          <p:cNvPicPr>
            <a:picLocks noGrp="1" noChangeAspect="1"/>
          </p:cNvPicPr>
          <p:nvPr>
            <p:ph idx="1"/>
          </p:nvPr>
        </p:nvPicPr>
        <p:blipFill>
          <a:blip r:embed="rId4" cstate="print"/>
          <a:srcRect/>
          <a:stretch>
            <a:fillRect/>
          </a:stretch>
        </p:blipFill>
        <p:spPr bwMode="auto">
          <a:xfrm>
            <a:off x="0" y="1841500"/>
            <a:ext cx="4544927" cy="3421856"/>
          </a:xfrm>
          <a:prstGeom prst="rect">
            <a:avLst/>
          </a:prstGeom>
          <a:noFill/>
          <a:ln w="9525">
            <a:noFill/>
            <a:miter lim="800000"/>
            <a:headEnd/>
            <a:tailEnd/>
          </a:ln>
        </p:spPr>
      </p:pic>
      <p:pic>
        <p:nvPicPr>
          <p:cNvPr id="14" name="Picture 13" descr="C:\Users\naida\Documents\1-2017\Erasmus+program-Emina Hadzic\WG1-Data\Pictures\Banja Luka earthquake\Banja Luka1.jpg"/>
          <p:cNvPicPr/>
          <p:nvPr/>
        </p:nvPicPr>
        <p:blipFill>
          <a:blip r:embed="rId5" cstate="print"/>
          <a:srcRect/>
          <a:stretch>
            <a:fillRect/>
          </a:stretch>
        </p:blipFill>
        <p:spPr bwMode="auto">
          <a:xfrm>
            <a:off x="4643437" y="3611164"/>
            <a:ext cx="4391025" cy="3178969"/>
          </a:xfrm>
          <a:prstGeom prst="rect">
            <a:avLst/>
          </a:prstGeom>
          <a:noFill/>
          <a:ln w="9525">
            <a:noFill/>
            <a:miter lim="800000"/>
            <a:headEnd/>
            <a:tailEnd/>
          </a:ln>
        </p:spPr>
      </p:pic>
      <p:pic>
        <p:nvPicPr>
          <p:cNvPr id="11" name="Picture 10" descr="eu_flag_co_funded_pos_[rgb]_right.jpg"/>
          <p:cNvPicPr>
            <a:picLocks noChangeAspect="1" noChangeArrowheads="1"/>
          </p:cNvPicPr>
          <p:nvPr/>
        </p:nvPicPr>
        <p:blipFill>
          <a:blip r:embed="rId6"/>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Earthquakes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r>
              <a:rPr lang="hr-HR" dirty="0" smtClean="0"/>
              <a:t>Recent</a:t>
            </a:r>
          </a:p>
          <a:p>
            <a:pPr lvl="1"/>
            <a:r>
              <a:rPr lang="hr-HR" dirty="0" smtClean="0">
                <a:solidFill>
                  <a:srgbClr val="FF0000"/>
                </a:solidFill>
              </a:rPr>
              <a:t>Zenica</a:t>
            </a:r>
            <a:r>
              <a:rPr lang="hr-HR" dirty="0" smtClean="0"/>
              <a:t> 28.07.2012. M=4.6, focal depth 2km, next one M=4.2</a:t>
            </a:r>
            <a:r>
              <a:rPr lang="hr-HR" dirty="0"/>
              <a:t> focal depth </a:t>
            </a:r>
            <a:r>
              <a:rPr lang="hr-HR" dirty="0" smtClean="0"/>
              <a:t>12km</a:t>
            </a:r>
          </a:p>
          <a:p>
            <a:pPr lvl="1"/>
            <a:r>
              <a:rPr lang="hr-HR" dirty="0" smtClean="0">
                <a:solidFill>
                  <a:srgbClr val="FF0000"/>
                </a:solidFill>
              </a:rPr>
              <a:t> Banja Luka </a:t>
            </a:r>
            <a:r>
              <a:rPr lang="hr-HR" dirty="0" smtClean="0"/>
              <a:t>29.04.2014. M=4.3</a:t>
            </a:r>
            <a:r>
              <a:rPr lang="hr-HR" dirty="0"/>
              <a:t>, focal depth 2km</a:t>
            </a:r>
            <a:endParaRPr lang="hr-HR" dirty="0" smtClean="0"/>
          </a:p>
          <a:p>
            <a:r>
              <a:rPr lang="hr-HR" dirty="0"/>
              <a:t>S</a:t>
            </a:r>
            <a:r>
              <a:rPr lang="hr-HR" dirty="0" smtClean="0"/>
              <a:t>hallow earthquakes</a:t>
            </a:r>
          </a:p>
          <a:p>
            <a:pPr marL="0" indent="0">
              <a:buNone/>
            </a:pPr>
            <a:endParaRPr lang="en-US" dirty="0"/>
          </a:p>
        </p:txBody>
      </p:sp>
      <p:pic>
        <p:nvPicPr>
          <p:cNvPr id="13" name="Picture 12"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Earthquakes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27" name="Content Placeholder 26" descr="New Picture (8)"/>
          <p:cNvPicPr>
            <a:picLocks noGrp="1"/>
          </p:cNvPicPr>
          <p:nvPr>
            <p:ph idx="1"/>
          </p:nvPr>
        </p:nvPicPr>
        <p:blipFill>
          <a:blip r:embed="rId4" cstate="print">
            <a:extLst>
              <a:ext uri="{28A0092B-C50C-407E-A947-70E740481C1C}">
                <a14:useLocalDpi xmlns:a14="http://schemas.microsoft.com/office/drawing/2010/main" xmlns="" val="0"/>
              </a:ext>
            </a:extLst>
          </a:blip>
          <a:srcRect l="623"/>
          <a:stretch>
            <a:fillRect/>
          </a:stretch>
        </p:blipFill>
        <p:spPr bwMode="auto">
          <a:xfrm>
            <a:off x="1392757" y="1905000"/>
            <a:ext cx="6358486" cy="4525963"/>
          </a:xfrm>
          <a:prstGeom prst="rect">
            <a:avLst/>
          </a:prstGeom>
          <a:noFill/>
          <a:ln>
            <a:noFill/>
          </a:ln>
        </p:spPr>
      </p:pic>
      <p:pic>
        <p:nvPicPr>
          <p:cNvPr id="11" name="Picture 10"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r>
              <a:rPr lang="hr-HR" sz="2800" dirty="0" smtClean="0"/>
              <a:t>1250 l/m</a:t>
            </a:r>
            <a:r>
              <a:rPr lang="hr-HR" sz="2800" baseline="30000" dirty="0" smtClean="0"/>
              <a:t>2</a:t>
            </a:r>
            <a:r>
              <a:rPr lang="hr-HR" sz="2800" dirty="0" smtClean="0"/>
              <a:t> annually (64x106 </a:t>
            </a:r>
            <a:r>
              <a:rPr lang="hr-HR" sz="2800" baseline="30000" dirty="0" smtClean="0"/>
              <a:t>  </a:t>
            </a:r>
            <a:r>
              <a:rPr lang="hr-HR" sz="2800" dirty="0" smtClean="0"/>
              <a:t>m</a:t>
            </a:r>
            <a:r>
              <a:rPr lang="hr-HR" sz="2800" baseline="30000" dirty="0" smtClean="0"/>
              <a:t>3 </a:t>
            </a:r>
            <a:r>
              <a:rPr lang="en-US" sz="2800" dirty="0" smtClean="0"/>
              <a:t>of p</a:t>
            </a:r>
            <a:r>
              <a:rPr lang="hr-HR" sz="2800" dirty="0" smtClean="0"/>
              <a:t>erc</a:t>
            </a:r>
            <a:r>
              <a:rPr lang="en-US" sz="2800" dirty="0" err="1" smtClean="0"/>
              <a:t>i</a:t>
            </a:r>
            <a:r>
              <a:rPr lang="hr-HR" sz="2800" dirty="0" smtClean="0"/>
              <a:t>p</a:t>
            </a:r>
            <a:r>
              <a:rPr lang="en-US" sz="2800" dirty="0" err="1" smtClean="0"/>
              <a:t>i</a:t>
            </a:r>
            <a:r>
              <a:rPr lang="hr-HR" sz="2800" dirty="0" smtClean="0"/>
              <a:t>t</a:t>
            </a:r>
            <a:r>
              <a:rPr lang="en-US" sz="2800" dirty="0" err="1" smtClean="0"/>
              <a:t>ation</a:t>
            </a:r>
            <a:r>
              <a:rPr lang="hr-HR" sz="2800" dirty="0" smtClean="0"/>
              <a:t>)</a:t>
            </a:r>
          </a:p>
          <a:p>
            <a:pPr marL="0" indent="0">
              <a:buNone/>
            </a:pPr>
            <a:endParaRPr lang="en-US" dirty="0"/>
          </a:p>
        </p:txBody>
      </p:sp>
      <p:cxnSp>
        <p:nvCxnSpPr>
          <p:cNvPr id="3" name="Straight Arrow Connector 2"/>
          <p:cNvCxnSpPr>
            <a:endCxn id="15" idx="0"/>
          </p:cNvCxnSpPr>
          <p:nvPr/>
        </p:nvCxnSpPr>
        <p:spPr>
          <a:xfrm flipH="1">
            <a:off x="1517243" y="2903536"/>
            <a:ext cx="1381427" cy="8842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74644" y="2947387"/>
            <a:ext cx="1279729" cy="79315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0"/>
          <p:cNvSpPr txBox="1">
            <a:spLocks/>
          </p:cNvSpPr>
          <p:nvPr/>
        </p:nvSpPr>
        <p:spPr>
          <a:xfrm>
            <a:off x="488543" y="3787772"/>
            <a:ext cx="2057399" cy="927894"/>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Sava River Basin (62.3%)</a:t>
            </a:r>
          </a:p>
          <a:p>
            <a:endParaRPr lang="en-US" dirty="0"/>
          </a:p>
        </p:txBody>
      </p:sp>
      <p:sp>
        <p:nvSpPr>
          <p:cNvPr id="16" name="Content Placeholder 10"/>
          <p:cNvSpPr txBox="1">
            <a:spLocks/>
          </p:cNvSpPr>
          <p:nvPr/>
        </p:nvSpPr>
        <p:spPr>
          <a:xfrm>
            <a:off x="999519" y="2253455"/>
            <a:ext cx="3854854" cy="696119"/>
          </a:xfrm>
          <a:prstGeom prst="rect">
            <a:avLst/>
          </a:prstGeom>
          <a:solidFill>
            <a:srgbClr val="00B050">
              <a:alpha val="29000"/>
            </a:srgb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r-HR" sz="2800" b="1" dirty="0" smtClean="0">
                <a:solidFill>
                  <a:srgbClr val="FF0000"/>
                </a:solidFill>
              </a:rPr>
              <a:t>annual swell</a:t>
            </a:r>
            <a:r>
              <a:rPr lang="en-US" sz="2800" b="1" dirty="0" smtClean="0">
                <a:solidFill>
                  <a:srgbClr val="FF0000"/>
                </a:solidFill>
              </a:rPr>
              <a:t>=</a:t>
            </a:r>
          </a:p>
          <a:p>
            <a:pPr marL="0" indent="0" algn="ctr">
              <a:buNone/>
            </a:pPr>
            <a:r>
              <a:rPr lang="hr-HR" sz="2800" b="1" dirty="0" smtClean="0">
                <a:solidFill>
                  <a:srgbClr val="FF0000"/>
                </a:solidFill>
              </a:rPr>
              <a:t>57</a:t>
            </a:r>
            <a:r>
              <a:rPr lang="hr-HR" sz="2800" b="1" dirty="0">
                <a:solidFill>
                  <a:srgbClr val="FF0000"/>
                </a:solidFill>
              </a:rPr>
              <a:t>% </a:t>
            </a:r>
            <a:r>
              <a:rPr lang="en-US" sz="2800" b="1" dirty="0" smtClean="0">
                <a:solidFill>
                  <a:srgbClr val="FF0000"/>
                </a:solidFill>
              </a:rPr>
              <a:t>(total </a:t>
            </a:r>
            <a:r>
              <a:rPr lang="en-US" sz="2800" b="1" dirty="0" err="1" smtClean="0">
                <a:solidFill>
                  <a:srgbClr val="FF0000"/>
                </a:solidFill>
              </a:rPr>
              <a:t>perc</a:t>
            </a:r>
            <a:r>
              <a:rPr lang="en-US" sz="2800" b="1" dirty="0" smtClean="0">
                <a:solidFill>
                  <a:srgbClr val="FF0000"/>
                </a:solidFill>
              </a:rPr>
              <a:t>)</a:t>
            </a:r>
            <a:endParaRPr lang="hr-HR" sz="2800" b="1" dirty="0">
              <a:solidFill>
                <a:srgbClr val="FF0000"/>
              </a:solidFill>
            </a:endParaRPr>
          </a:p>
        </p:txBody>
      </p:sp>
      <p:sp>
        <p:nvSpPr>
          <p:cNvPr id="17" name="Content Placeholder 10"/>
          <p:cNvSpPr txBox="1">
            <a:spLocks/>
          </p:cNvSpPr>
          <p:nvPr/>
        </p:nvSpPr>
        <p:spPr>
          <a:xfrm>
            <a:off x="4214508" y="3740544"/>
            <a:ext cx="1775027" cy="876299"/>
          </a:xfrm>
          <a:prstGeom prst="rect">
            <a:avLst/>
          </a:prstGeom>
          <a:solidFill>
            <a:srgbClr val="00B050">
              <a:alpha val="29000"/>
            </a:srgb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River Basin Neretva (37.5%)</a:t>
            </a:r>
          </a:p>
          <a:p>
            <a:endParaRPr lang="en-US" dirty="0"/>
          </a:p>
        </p:txBody>
      </p:sp>
      <p:sp>
        <p:nvSpPr>
          <p:cNvPr id="18" name="Down Arrow 17"/>
          <p:cNvSpPr/>
          <p:nvPr/>
        </p:nvSpPr>
        <p:spPr>
          <a:xfrm>
            <a:off x="999519" y="4851395"/>
            <a:ext cx="448281" cy="685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0"/>
          <p:cNvSpPr txBox="1">
            <a:spLocks/>
          </p:cNvSpPr>
          <p:nvPr/>
        </p:nvSpPr>
        <p:spPr>
          <a:xfrm>
            <a:off x="432929" y="5623314"/>
            <a:ext cx="1775027" cy="561183"/>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Black Sea</a:t>
            </a:r>
          </a:p>
          <a:p>
            <a:endParaRPr lang="en-US" dirty="0"/>
          </a:p>
        </p:txBody>
      </p:sp>
      <p:sp>
        <p:nvSpPr>
          <p:cNvPr id="22" name="Down Arrow 21"/>
          <p:cNvSpPr/>
          <p:nvPr/>
        </p:nvSpPr>
        <p:spPr>
          <a:xfrm>
            <a:off x="4919359" y="4851395"/>
            <a:ext cx="448281" cy="685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10"/>
          <p:cNvSpPr txBox="1">
            <a:spLocks/>
          </p:cNvSpPr>
          <p:nvPr/>
        </p:nvSpPr>
        <p:spPr>
          <a:xfrm>
            <a:off x="4255985" y="5537197"/>
            <a:ext cx="1775027" cy="561183"/>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Adriatic Sea</a:t>
            </a:r>
          </a:p>
          <a:p>
            <a:endParaRPr lang="en-US" dirty="0"/>
          </a:p>
        </p:txBody>
      </p:sp>
      <p:sp>
        <p:nvSpPr>
          <p:cNvPr id="20" name="Content Placeholder 10"/>
          <p:cNvSpPr txBox="1">
            <a:spLocks/>
          </p:cNvSpPr>
          <p:nvPr/>
        </p:nvSpPr>
        <p:spPr>
          <a:xfrm>
            <a:off x="7086601" y="4191000"/>
            <a:ext cx="2057399" cy="457200"/>
          </a:xfrm>
          <a:prstGeom prst="rect">
            <a:avLst/>
          </a:prstGeom>
          <a:solidFill>
            <a:schemeClr val="tx2">
              <a:alpha val="29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500" b="1" dirty="0" smtClean="0">
                <a:solidFill>
                  <a:srgbClr val="FF0000"/>
                </a:solidFill>
              </a:rPr>
              <a:t>Rich in water</a:t>
            </a:r>
            <a:endParaRPr lang="hr-HR" sz="2500" b="1" dirty="0" smtClean="0">
              <a:solidFill>
                <a:srgbClr val="FF0000"/>
              </a:solidFill>
            </a:endParaRPr>
          </a:p>
          <a:p>
            <a:endParaRPr lang="en-US" dirty="0"/>
          </a:p>
        </p:txBody>
      </p:sp>
      <p:sp>
        <p:nvSpPr>
          <p:cNvPr id="21" name="Right Arrow 20"/>
          <p:cNvSpPr/>
          <p:nvPr/>
        </p:nvSpPr>
        <p:spPr>
          <a:xfrm>
            <a:off x="6096000" y="4114800"/>
            <a:ext cx="914400" cy="533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Content Placeholder 10"/>
          <p:cNvSpPr txBox="1">
            <a:spLocks/>
          </p:cNvSpPr>
          <p:nvPr/>
        </p:nvSpPr>
        <p:spPr>
          <a:xfrm>
            <a:off x="7086601" y="4800600"/>
            <a:ext cx="2057399" cy="457200"/>
          </a:xfrm>
          <a:prstGeom prst="rect">
            <a:avLst/>
          </a:prstGeom>
          <a:solidFill>
            <a:schemeClr val="tx2">
              <a:alpha val="29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500" b="1" dirty="0" smtClean="0">
                <a:solidFill>
                  <a:srgbClr val="FF0000"/>
                </a:solidFill>
              </a:rPr>
              <a:t>Extremely uneven</a:t>
            </a:r>
            <a:endParaRPr lang="hr-HR" sz="2500" b="1" dirty="0" smtClean="0">
              <a:solidFill>
                <a:srgbClr val="FF0000"/>
              </a:solidFill>
            </a:endParaRPr>
          </a:p>
          <a:p>
            <a:endParaRPr lang="en-US" dirty="0"/>
          </a:p>
        </p:txBody>
      </p:sp>
      <p:sp>
        <p:nvSpPr>
          <p:cNvPr id="25" name="Content Placeholder 10"/>
          <p:cNvSpPr txBox="1">
            <a:spLocks/>
          </p:cNvSpPr>
          <p:nvPr/>
        </p:nvSpPr>
        <p:spPr>
          <a:xfrm>
            <a:off x="7086601" y="5410200"/>
            <a:ext cx="2057399" cy="457200"/>
          </a:xfrm>
          <a:prstGeom prst="rect">
            <a:avLst/>
          </a:prstGeom>
          <a:solidFill>
            <a:schemeClr val="tx2">
              <a:alpha val="29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500" b="1" dirty="0" err="1" smtClean="0">
                <a:solidFill>
                  <a:srgbClr val="FF0000"/>
                </a:solidFill>
              </a:rPr>
              <a:t>time+space</a:t>
            </a:r>
            <a:endParaRPr lang="hr-HR" sz="2500" b="1" dirty="0" smtClean="0">
              <a:solidFill>
                <a:srgbClr val="FF0000"/>
              </a:solidFill>
            </a:endParaRPr>
          </a:p>
          <a:p>
            <a:endParaRPr lang="en-US" dirty="0"/>
          </a:p>
        </p:txBody>
      </p:sp>
      <p:pic>
        <p:nvPicPr>
          <p:cNvPr id="26" name="Picture 25"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pPr marL="0" indent="0" algn="ctr">
              <a:buNone/>
            </a:pPr>
            <a:r>
              <a:rPr lang="hr-HR" b="1" dirty="0" smtClean="0">
                <a:solidFill>
                  <a:srgbClr val="FF0000"/>
                </a:solidFill>
              </a:rPr>
              <a:t>B&amp;H exposed to high risk flooding</a:t>
            </a:r>
          </a:p>
          <a:p>
            <a:pPr marL="0" indent="0" algn="ctr">
              <a:buNone/>
            </a:pPr>
            <a:endParaRPr lang="hr-HR" b="1" dirty="0" smtClean="0">
              <a:solidFill>
                <a:srgbClr val="FF0000"/>
              </a:solidFill>
            </a:endParaRPr>
          </a:p>
          <a:p>
            <a:pPr marL="0" indent="0">
              <a:buNone/>
            </a:pPr>
            <a:endParaRPr lang="en-US" dirty="0"/>
          </a:p>
        </p:txBody>
      </p:sp>
      <p:cxnSp>
        <p:nvCxnSpPr>
          <p:cNvPr id="3" name="Straight Arrow Connector 2"/>
          <p:cNvCxnSpPr/>
          <p:nvPr/>
        </p:nvCxnSpPr>
        <p:spPr>
          <a:xfrm flipH="1">
            <a:off x="1616262" y="2903535"/>
            <a:ext cx="1381428" cy="8842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919607" y="2949075"/>
            <a:ext cx="1279729" cy="79315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0"/>
          <p:cNvSpPr txBox="1">
            <a:spLocks/>
          </p:cNvSpPr>
          <p:nvPr/>
        </p:nvSpPr>
        <p:spPr>
          <a:xfrm>
            <a:off x="488543" y="3787772"/>
            <a:ext cx="2057399" cy="540141"/>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Economy</a:t>
            </a:r>
          </a:p>
          <a:p>
            <a:endParaRPr lang="en-US" dirty="0"/>
          </a:p>
        </p:txBody>
      </p:sp>
      <p:sp>
        <p:nvSpPr>
          <p:cNvPr id="16" name="Content Placeholder 10"/>
          <p:cNvSpPr txBox="1">
            <a:spLocks/>
          </p:cNvSpPr>
          <p:nvPr/>
        </p:nvSpPr>
        <p:spPr>
          <a:xfrm>
            <a:off x="3047699" y="2207417"/>
            <a:ext cx="3854854" cy="69611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r-HR" sz="2800" b="1" dirty="0" smtClean="0">
                <a:solidFill>
                  <a:srgbClr val="FF0000"/>
                </a:solidFill>
              </a:rPr>
              <a:t>Damage</a:t>
            </a:r>
            <a:endParaRPr lang="hr-HR" sz="2800" b="1" dirty="0">
              <a:solidFill>
                <a:srgbClr val="FF0000"/>
              </a:solidFill>
            </a:endParaRPr>
          </a:p>
        </p:txBody>
      </p:sp>
      <p:sp>
        <p:nvSpPr>
          <p:cNvPr id="17" name="Content Placeholder 10"/>
          <p:cNvSpPr txBox="1">
            <a:spLocks/>
          </p:cNvSpPr>
          <p:nvPr/>
        </p:nvSpPr>
        <p:spPr>
          <a:xfrm>
            <a:off x="2807035" y="3782614"/>
            <a:ext cx="1917365" cy="571499"/>
          </a:xfrm>
          <a:prstGeom prst="rect">
            <a:avLst/>
          </a:prstGeom>
          <a:solidFill>
            <a:srgbClr val="00B050">
              <a:alpha val="29000"/>
            </a:srgb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Infrastructure facilities</a:t>
            </a:r>
          </a:p>
          <a:p>
            <a:endParaRPr lang="en-US" dirty="0"/>
          </a:p>
        </p:txBody>
      </p:sp>
      <p:sp>
        <p:nvSpPr>
          <p:cNvPr id="20" name="Content Placeholder 10"/>
          <p:cNvSpPr txBox="1">
            <a:spLocks/>
          </p:cNvSpPr>
          <p:nvPr/>
        </p:nvSpPr>
        <p:spPr>
          <a:xfrm>
            <a:off x="4985493" y="3792537"/>
            <a:ext cx="1917365" cy="57149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Health</a:t>
            </a:r>
          </a:p>
          <a:p>
            <a:endParaRPr lang="en-US" dirty="0"/>
          </a:p>
        </p:txBody>
      </p:sp>
      <p:sp>
        <p:nvSpPr>
          <p:cNvPr id="21" name="Content Placeholder 10"/>
          <p:cNvSpPr txBox="1">
            <a:spLocks/>
          </p:cNvSpPr>
          <p:nvPr/>
        </p:nvSpPr>
        <p:spPr>
          <a:xfrm>
            <a:off x="7074235" y="3806825"/>
            <a:ext cx="1917365" cy="571499"/>
          </a:xfrm>
          <a:prstGeom prst="rect">
            <a:avLst/>
          </a:prstGeom>
          <a:solidFill>
            <a:srgbClr val="00B050">
              <a:alpha val="29000"/>
            </a:srgb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Loss of human lives</a:t>
            </a:r>
          </a:p>
          <a:p>
            <a:endParaRPr lang="en-US" dirty="0"/>
          </a:p>
        </p:txBody>
      </p:sp>
      <p:cxnSp>
        <p:nvCxnSpPr>
          <p:cNvPr id="24" name="Straight Arrow Connector 23"/>
          <p:cNvCxnSpPr/>
          <p:nvPr/>
        </p:nvCxnSpPr>
        <p:spPr>
          <a:xfrm>
            <a:off x="4125409" y="2928144"/>
            <a:ext cx="0" cy="8516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950021" y="2919807"/>
            <a:ext cx="0" cy="8516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831674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pPr marL="0" indent="0">
              <a:buNone/>
            </a:pPr>
            <a:r>
              <a:rPr lang="hr-HR" b="1" dirty="0" smtClean="0">
                <a:solidFill>
                  <a:srgbClr val="FF0000"/>
                </a:solidFill>
              </a:rPr>
              <a:t>Floods in 2001</a:t>
            </a:r>
          </a:p>
          <a:p>
            <a:r>
              <a:rPr lang="hr-HR" dirty="0" smtClean="0"/>
              <a:t>Damage to: agriculture, road infrastructure, buildings</a:t>
            </a:r>
          </a:p>
          <a:p>
            <a:endParaRPr lang="en-US" dirty="0"/>
          </a:p>
        </p:txBody>
      </p:sp>
      <p:pic>
        <p:nvPicPr>
          <p:cNvPr id="13" name="Picture 12" descr="Image result for poplave 200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7000" y="3563938"/>
            <a:ext cx="3523615" cy="2533650"/>
          </a:xfrm>
          <a:prstGeom prst="rect">
            <a:avLst/>
          </a:prstGeom>
          <a:noFill/>
          <a:ln>
            <a:noFill/>
          </a:ln>
        </p:spPr>
      </p:pic>
      <p:sp>
        <p:nvSpPr>
          <p:cNvPr id="2" name="Rectangle 1"/>
          <p:cNvSpPr/>
          <p:nvPr/>
        </p:nvSpPr>
        <p:spPr>
          <a:xfrm>
            <a:off x="4161826" y="6097588"/>
            <a:ext cx="1225014" cy="369332"/>
          </a:xfrm>
          <a:prstGeom prst="rect">
            <a:avLst/>
          </a:prstGeom>
        </p:spPr>
        <p:txBody>
          <a:bodyPr wrap="none">
            <a:spAutoFit/>
          </a:bodyPr>
          <a:lstStyle/>
          <a:p>
            <a:pPr algn="ctr">
              <a:spcAft>
                <a:spcPts val="0"/>
              </a:spcAft>
            </a:pPr>
            <a:r>
              <a:rPr lang="en-US" dirty="0">
                <a:latin typeface="Book Antiqua" panose="02040602050305030304" pitchFamily="18" charset="0"/>
                <a:ea typeface="Times New Roman" panose="02020603050405020304" pitchFamily="18" charset="0"/>
                <a:cs typeface="Arial" panose="020B0604020202020204" pitchFamily="34" charset="0"/>
              </a:rPr>
              <a:t>River </a:t>
            </a:r>
            <a:r>
              <a:rPr lang="en-US" dirty="0" smtClean="0">
                <a:latin typeface="Book Antiqua" panose="02040602050305030304" pitchFamily="18" charset="0"/>
                <a:ea typeface="Times New Roman" panose="02020603050405020304" pitchFamily="18" charset="0"/>
                <a:cs typeface="Arial" panose="020B0604020202020204" pitchFamily="34" charset="0"/>
              </a:rPr>
              <a:t>Una</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14" name="Picture 13"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pPr marL="0" indent="0">
              <a:buNone/>
            </a:pPr>
            <a:r>
              <a:rPr lang="hr-HR" b="1" dirty="0" smtClean="0">
                <a:solidFill>
                  <a:srgbClr val="FF0000"/>
                </a:solidFill>
              </a:rPr>
              <a:t>Floods in 2004 (March and April)</a:t>
            </a:r>
          </a:p>
          <a:p>
            <a:r>
              <a:rPr lang="hr-HR" dirty="0" smtClean="0"/>
              <a:t>135</a:t>
            </a:r>
            <a:r>
              <a:rPr lang="en-US" dirty="0" smtClean="0"/>
              <a:t>,</a:t>
            </a:r>
            <a:r>
              <a:rPr lang="hr-HR" dirty="0" smtClean="0"/>
              <a:t>000 ha of agricultural land affected by floods </a:t>
            </a:r>
          </a:p>
          <a:p>
            <a:r>
              <a:rPr lang="hr-HR" dirty="0" smtClean="0"/>
              <a:t>Loss of 13 million Euros</a:t>
            </a:r>
          </a:p>
          <a:p>
            <a:endParaRPr lang="en-US" dirty="0"/>
          </a:p>
        </p:txBody>
      </p:sp>
      <p:pic>
        <p:nvPicPr>
          <p:cNvPr id="13" name="Picture 12"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2332573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pPr marL="0" indent="0">
              <a:buNone/>
            </a:pPr>
            <a:r>
              <a:rPr lang="hr-HR" b="1" dirty="0" smtClean="0">
                <a:solidFill>
                  <a:srgbClr val="FF0000"/>
                </a:solidFill>
              </a:rPr>
              <a:t>Floods in 2010</a:t>
            </a:r>
          </a:p>
          <a:p>
            <a:r>
              <a:rPr lang="hr-HR" dirty="0" smtClean="0"/>
              <a:t>Overall losses 44 million Euros</a:t>
            </a:r>
          </a:p>
          <a:p>
            <a:endParaRPr lang="en-US" dirty="0"/>
          </a:p>
        </p:txBody>
      </p:sp>
      <p:sp>
        <p:nvSpPr>
          <p:cNvPr id="2" name="Rectangle 1"/>
          <p:cNvSpPr/>
          <p:nvPr/>
        </p:nvSpPr>
        <p:spPr>
          <a:xfrm>
            <a:off x="1549763" y="5771396"/>
            <a:ext cx="1478290" cy="369332"/>
          </a:xfrm>
          <a:prstGeom prst="rect">
            <a:avLst/>
          </a:prstGeom>
        </p:spPr>
        <p:txBody>
          <a:bodyPr wrap="none">
            <a:spAutoFit/>
          </a:bodyPr>
          <a:lstStyle/>
          <a:p>
            <a:pPr algn="ctr">
              <a:spcAft>
                <a:spcPts val="0"/>
              </a:spcAft>
            </a:pPr>
            <a:r>
              <a:rPr lang="en-US" dirty="0">
                <a:latin typeface="Book Antiqua" panose="02040602050305030304" pitchFamily="18" charset="0"/>
                <a:ea typeface="Times New Roman" panose="02020603050405020304" pitchFamily="18" charset="0"/>
                <a:cs typeface="Arial" panose="020B0604020202020204" pitchFamily="34" charset="0"/>
              </a:rPr>
              <a:t>River </a:t>
            </a:r>
            <a:r>
              <a:rPr lang="hr-HR" dirty="0" smtClean="0">
                <a:latin typeface="Book Antiqua" panose="02040602050305030304" pitchFamily="18" charset="0"/>
                <a:ea typeface="Times New Roman" panose="02020603050405020304" pitchFamily="18" charset="0"/>
                <a:cs typeface="Arial" panose="020B0604020202020204" pitchFamily="34" charset="0"/>
              </a:rPr>
              <a:t>Bosnia</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14" name="Picture 13"/>
          <p:cNvPicPr/>
          <p:nvPr/>
        </p:nvPicPr>
        <p:blipFill rotWithShape="1">
          <a:blip r:embed="rId4" cstate="print"/>
          <a:srcRect r="4580" b="12836"/>
          <a:stretch/>
        </p:blipFill>
        <p:spPr bwMode="auto">
          <a:xfrm>
            <a:off x="623288" y="2961243"/>
            <a:ext cx="3571875" cy="2781300"/>
          </a:xfrm>
          <a:prstGeom prst="rect">
            <a:avLst/>
          </a:prstGeom>
          <a:ln>
            <a:noFill/>
          </a:ln>
          <a:extLst>
            <a:ext uri="{53640926-AAD7-44D8-BBD7-CCE9431645EC}">
              <a14:shadowObscured xmlns:a14="http://schemas.microsoft.com/office/drawing/2010/main" xmln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62500" y="3046214"/>
            <a:ext cx="3633576" cy="2725182"/>
          </a:xfrm>
          <a:prstGeom prst="rect">
            <a:avLst/>
          </a:prstGeom>
        </p:spPr>
      </p:pic>
      <p:pic>
        <p:nvPicPr>
          <p:cNvPr id="13" name="Picture 12" descr="eu_flag_co_funded_pos_[rgb]_right.jpg"/>
          <p:cNvPicPr>
            <a:picLocks noChangeAspect="1" noChangeArrowheads="1"/>
          </p:cNvPicPr>
          <p:nvPr/>
        </p:nvPicPr>
        <p:blipFill>
          <a:blip r:embed="rId6"/>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3351906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pPr marL="0" indent="0">
              <a:buNone/>
            </a:pPr>
            <a:r>
              <a:rPr lang="hr-HR" b="1" dirty="0" smtClean="0">
                <a:solidFill>
                  <a:srgbClr val="FF0000"/>
                </a:solidFill>
              </a:rPr>
              <a:t>Floods in 2014</a:t>
            </a:r>
          </a:p>
          <a:p>
            <a:r>
              <a:rPr lang="hr-HR" dirty="0" smtClean="0"/>
              <a:t>Catastrophic scenario</a:t>
            </a:r>
          </a:p>
          <a:p>
            <a:endParaRPr lang="en-US" dirty="0"/>
          </a:p>
        </p:txBody>
      </p:sp>
      <p:pic>
        <p:nvPicPr>
          <p:cNvPr id="13" name="Picture 12" descr="http://s.tf.rs/2014/05/18/poplave_karta_promo_update-830x553.jpg"/>
          <p:cNvPicPr>
            <a:picLocks noChangeAspect="1"/>
          </p:cNvPicPr>
          <p:nvPr/>
        </p:nvPicPr>
        <p:blipFill>
          <a:blip r:embed="rId4" cstate="print"/>
          <a:srcRect/>
          <a:stretch>
            <a:fillRect/>
          </a:stretch>
        </p:blipFill>
        <p:spPr bwMode="auto">
          <a:xfrm>
            <a:off x="2019300" y="2852748"/>
            <a:ext cx="5257800" cy="3503602"/>
          </a:xfrm>
          <a:prstGeom prst="rect">
            <a:avLst/>
          </a:prstGeom>
          <a:noFill/>
          <a:ln w="9525">
            <a:noFill/>
            <a:miter lim="800000"/>
            <a:headEnd/>
            <a:tailEnd/>
          </a:ln>
        </p:spPr>
      </p:pic>
      <p:pic>
        <p:nvPicPr>
          <p:cNvPr id="14" name="Picture 13"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2677857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457200" y="9906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Identification of natural disasters</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 - </a:t>
            </a:r>
            <a:r>
              <a:rPr lang="bs-Latn-BA" sz="3200" dirty="0" smtClean="0">
                <a:solidFill>
                  <a:srgbClr val="002060"/>
                </a:solidFill>
                <a:latin typeface="Book Antiqua" panose="02040602050305030304" pitchFamily="18" charset="0"/>
              </a:rPr>
              <a:t>Bosnia and Herzegovina</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14" name="Content Placeholder 13" descr="C:\Users\naida\Documents\1-2017\Erasmus+program-Emina Hadzic\WG1-Data\Pictures\Banja Luka earthquake\Banja Luka1.jpg"/>
          <p:cNvPicPr>
            <a:picLocks noGrp="1"/>
          </p:cNvPicPr>
          <p:nvPr>
            <p:ph idx="1"/>
          </p:nvPr>
        </p:nvPicPr>
        <p:blipFill>
          <a:blip r:embed="rId4" cstate="print"/>
          <a:srcRect/>
          <a:stretch>
            <a:fillRect/>
          </a:stretch>
        </p:blipFill>
        <p:spPr bwMode="auto">
          <a:xfrm>
            <a:off x="304800" y="2286000"/>
            <a:ext cx="2533650" cy="1800225"/>
          </a:xfrm>
          <a:prstGeom prst="rect">
            <a:avLst/>
          </a:prstGeom>
          <a:noFill/>
          <a:ln w="9525">
            <a:noFill/>
            <a:miter lim="800000"/>
            <a:headEnd/>
            <a:tailEnd/>
          </a:ln>
        </p:spPr>
      </p:pic>
      <p:sp>
        <p:nvSpPr>
          <p:cNvPr id="15" name="Rectangle 14"/>
          <p:cNvSpPr/>
          <p:nvPr/>
        </p:nvSpPr>
        <p:spPr>
          <a:xfrm>
            <a:off x="838200" y="1905000"/>
            <a:ext cx="1463862" cy="369332"/>
          </a:xfrm>
          <a:prstGeom prst="rect">
            <a:avLst/>
          </a:prstGeom>
        </p:spPr>
        <p:txBody>
          <a:bodyPr wrap="none">
            <a:spAutoFit/>
          </a:bodyPr>
          <a:lstStyle/>
          <a:p>
            <a:r>
              <a:rPr lang="bs-Latn-BA" dirty="0" smtClean="0">
                <a:solidFill>
                  <a:srgbClr val="FF0000"/>
                </a:solidFill>
                <a:latin typeface="Book Antiqua" panose="02040602050305030304" pitchFamily="18" charset="0"/>
              </a:rPr>
              <a:t>Earthquakes</a:t>
            </a:r>
            <a:endParaRPr lang="en-US" dirty="0">
              <a:solidFill>
                <a:srgbClr val="FF0000"/>
              </a:solidFill>
            </a:endParaRPr>
          </a:p>
        </p:txBody>
      </p:sp>
      <p:sp>
        <p:nvSpPr>
          <p:cNvPr id="16" name="Rectangle 15"/>
          <p:cNvSpPr/>
          <p:nvPr/>
        </p:nvSpPr>
        <p:spPr>
          <a:xfrm>
            <a:off x="6934200" y="1905000"/>
            <a:ext cx="1298753" cy="369332"/>
          </a:xfrm>
          <a:prstGeom prst="rect">
            <a:avLst/>
          </a:prstGeom>
        </p:spPr>
        <p:txBody>
          <a:bodyPr wrap="none">
            <a:spAutoFit/>
          </a:bodyPr>
          <a:lstStyle/>
          <a:p>
            <a:r>
              <a:rPr lang="bs-Latn-BA" dirty="0" smtClean="0">
                <a:solidFill>
                  <a:srgbClr val="FF0000"/>
                </a:solidFill>
                <a:latin typeface="Book Antiqua" panose="02040602050305030304" pitchFamily="18" charset="0"/>
              </a:rPr>
              <a:t>Landslides</a:t>
            </a:r>
            <a:endParaRPr lang="en-US" dirty="0">
              <a:solidFill>
                <a:srgbClr val="FF0000"/>
              </a:solidFill>
            </a:endParaRPr>
          </a:p>
        </p:txBody>
      </p:sp>
      <p:pic>
        <p:nvPicPr>
          <p:cNvPr id="17" name="Picture 16"/>
          <p:cNvPicPr/>
          <p:nvPr/>
        </p:nvPicPr>
        <p:blipFill>
          <a:blip r:embed="rId5" cstate="print">
            <a:extLst>
              <a:ext uri="{28A0092B-C50C-407E-A947-70E740481C1C}">
                <a14:useLocalDpi xmlns:a14="http://schemas.microsoft.com/office/drawing/2010/main" xmlns="" val="0"/>
              </a:ext>
            </a:extLst>
          </a:blip>
          <a:srcRect l="50352"/>
          <a:stretch>
            <a:fillRect/>
          </a:stretch>
        </p:blipFill>
        <p:spPr bwMode="auto">
          <a:xfrm>
            <a:off x="5943600" y="2286000"/>
            <a:ext cx="2930259" cy="1641764"/>
          </a:xfrm>
          <a:prstGeom prst="rect">
            <a:avLst/>
          </a:prstGeom>
          <a:noFill/>
          <a:ln>
            <a:noFill/>
          </a:ln>
        </p:spPr>
      </p:pic>
      <p:sp>
        <p:nvSpPr>
          <p:cNvPr id="18" name="Rectangle 17"/>
          <p:cNvSpPr/>
          <p:nvPr/>
        </p:nvSpPr>
        <p:spPr>
          <a:xfrm>
            <a:off x="990600" y="4267200"/>
            <a:ext cx="872355" cy="369332"/>
          </a:xfrm>
          <a:prstGeom prst="rect">
            <a:avLst/>
          </a:prstGeom>
        </p:spPr>
        <p:txBody>
          <a:bodyPr wrap="none">
            <a:spAutoFit/>
          </a:bodyPr>
          <a:lstStyle/>
          <a:p>
            <a:r>
              <a:rPr lang="bs-Latn-BA" dirty="0" smtClean="0">
                <a:solidFill>
                  <a:srgbClr val="FF0000"/>
                </a:solidFill>
                <a:latin typeface="Book Antiqua" panose="02040602050305030304" pitchFamily="18" charset="0"/>
              </a:rPr>
              <a:t>Floods</a:t>
            </a:r>
            <a:endParaRPr lang="en-US" dirty="0">
              <a:solidFill>
                <a:srgbClr val="FF0000"/>
              </a:solidFill>
            </a:endParaRPr>
          </a:p>
        </p:txBody>
      </p:sp>
      <p:pic>
        <p:nvPicPr>
          <p:cNvPr id="19" name="Picture 18" descr="Image result for poplave 200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4800" y="4800600"/>
            <a:ext cx="2533089" cy="1771650"/>
          </a:xfrm>
          <a:prstGeom prst="rect">
            <a:avLst/>
          </a:prstGeom>
          <a:noFill/>
          <a:ln>
            <a:noFill/>
          </a:ln>
        </p:spPr>
      </p:pic>
      <p:sp>
        <p:nvSpPr>
          <p:cNvPr id="20" name="Rectangle 19"/>
          <p:cNvSpPr/>
          <p:nvPr/>
        </p:nvSpPr>
        <p:spPr>
          <a:xfrm>
            <a:off x="7010400" y="4267200"/>
            <a:ext cx="1244251" cy="369332"/>
          </a:xfrm>
          <a:prstGeom prst="rect">
            <a:avLst/>
          </a:prstGeom>
        </p:spPr>
        <p:txBody>
          <a:bodyPr wrap="none">
            <a:spAutoFit/>
          </a:bodyPr>
          <a:lstStyle/>
          <a:p>
            <a:r>
              <a:rPr lang="bs-Latn-BA" dirty="0" smtClean="0">
                <a:solidFill>
                  <a:srgbClr val="FF0000"/>
                </a:solidFill>
                <a:latin typeface="Book Antiqua" panose="02040602050305030304" pitchFamily="18" charset="0"/>
              </a:rPr>
              <a:t>Wild Fires</a:t>
            </a:r>
            <a:endParaRPr lang="en-US" dirty="0">
              <a:solidFill>
                <a:srgbClr val="FF0000"/>
              </a:solidFill>
            </a:endParaRPr>
          </a:p>
        </p:txBody>
      </p:sp>
      <p:pic>
        <p:nvPicPr>
          <p:cNvPr id="21" name="Picture 20" descr="jablanica 2013"/>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6000" y="4800600"/>
            <a:ext cx="2857500" cy="1600200"/>
          </a:xfrm>
          <a:prstGeom prst="rect">
            <a:avLst/>
          </a:prstGeom>
          <a:noFill/>
          <a:ln>
            <a:noFill/>
          </a:ln>
        </p:spPr>
      </p:pic>
      <p:sp>
        <p:nvSpPr>
          <p:cNvPr id="22" name="Rectangle 21"/>
          <p:cNvSpPr/>
          <p:nvPr/>
        </p:nvSpPr>
        <p:spPr>
          <a:xfrm>
            <a:off x="3657600" y="2057400"/>
            <a:ext cx="1058303" cy="369332"/>
          </a:xfrm>
          <a:prstGeom prst="rect">
            <a:avLst/>
          </a:prstGeom>
        </p:spPr>
        <p:txBody>
          <a:bodyPr wrap="none">
            <a:spAutoFit/>
          </a:bodyPr>
          <a:lstStyle/>
          <a:p>
            <a:r>
              <a:rPr lang="bs-Latn-BA" dirty="0" smtClean="0">
                <a:solidFill>
                  <a:srgbClr val="FF0000"/>
                </a:solidFill>
                <a:latin typeface="Book Antiqua" panose="02040602050305030304" pitchFamily="18" charset="0"/>
              </a:rPr>
              <a:t>Drought</a:t>
            </a:r>
            <a:endParaRPr lang="en-US" dirty="0">
              <a:solidFill>
                <a:srgbClr val="FF0000"/>
              </a:solidFill>
            </a:endParaRPr>
          </a:p>
        </p:txBody>
      </p:sp>
      <p:pic>
        <p:nvPicPr>
          <p:cNvPr id="23" name="Picture 22" descr="C:\Users\naida\Documents\1-2017\Adnan-Knjiga\I part\Chapter 3\Figures\susa.jpg"/>
          <p:cNvPicPr/>
          <p:nvPr/>
        </p:nvPicPr>
        <p:blipFill>
          <a:blip r:embed="rId8" cstate="print"/>
          <a:srcRect/>
          <a:stretch>
            <a:fillRect/>
          </a:stretch>
        </p:blipFill>
        <p:spPr bwMode="auto">
          <a:xfrm>
            <a:off x="2895600" y="2438400"/>
            <a:ext cx="2813050" cy="1631950"/>
          </a:xfrm>
          <a:prstGeom prst="rect">
            <a:avLst/>
          </a:prstGeom>
          <a:noFill/>
          <a:ln w="9525">
            <a:noFill/>
            <a:miter lim="800000"/>
            <a:headEnd/>
            <a:tailEnd/>
          </a:ln>
        </p:spPr>
      </p:pic>
      <p:sp>
        <p:nvSpPr>
          <p:cNvPr id="24" name="Rectangle 23"/>
          <p:cNvSpPr/>
          <p:nvPr/>
        </p:nvSpPr>
        <p:spPr>
          <a:xfrm>
            <a:off x="5943600" y="4391064"/>
            <a:ext cx="813043" cy="369332"/>
          </a:xfrm>
          <a:prstGeom prst="rect">
            <a:avLst/>
          </a:prstGeom>
        </p:spPr>
        <p:txBody>
          <a:bodyPr wrap="none">
            <a:spAutoFit/>
          </a:bodyPr>
          <a:lstStyle/>
          <a:p>
            <a:r>
              <a:rPr lang="bs-Latn-BA" dirty="0" smtClean="0">
                <a:solidFill>
                  <a:srgbClr val="0070C0"/>
                </a:solidFill>
                <a:latin typeface="Book Antiqua" panose="02040602050305030304" pitchFamily="18" charset="0"/>
              </a:rPr>
              <a:t>Mines</a:t>
            </a:r>
            <a:endParaRPr lang="en-US" dirty="0">
              <a:solidFill>
                <a:srgbClr val="0070C0"/>
              </a:solidFill>
            </a:endParaRPr>
          </a:p>
        </p:txBody>
      </p:sp>
      <p:pic>
        <p:nvPicPr>
          <p:cNvPr id="25" name="Picture 24" descr="New Picture (3)"/>
          <p:cNvPicPr/>
          <p:nvPr/>
        </p:nvPicPr>
        <p:blipFill>
          <a:blip r:embed="rId9" cstate="print">
            <a:extLst>
              <a:ext uri="{28A0092B-C50C-407E-A947-70E740481C1C}">
                <a14:useLocalDpi xmlns:a14="http://schemas.microsoft.com/office/drawing/2010/main" xmlns="" val="0"/>
              </a:ext>
            </a:extLst>
          </a:blip>
          <a:srcRect t="586" b="586"/>
          <a:stretch>
            <a:fillRect/>
          </a:stretch>
        </p:blipFill>
        <p:spPr bwMode="auto">
          <a:xfrm>
            <a:off x="5486400" y="5029200"/>
            <a:ext cx="1650682" cy="1524000"/>
          </a:xfrm>
          <a:prstGeom prst="rect">
            <a:avLst/>
          </a:prstGeom>
          <a:noFill/>
          <a:ln>
            <a:noFill/>
          </a:ln>
        </p:spPr>
      </p:pic>
      <p:pic>
        <p:nvPicPr>
          <p:cNvPr id="3" name="Picture 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032087" y="4732698"/>
            <a:ext cx="2540075" cy="1907453"/>
          </a:xfrm>
          <a:prstGeom prst="rect">
            <a:avLst/>
          </a:prstGeom>
        </p:spPr>
      </p:pic>
      <p:sp>
        <p:nvSpPr>
          <p:cNvPr id="26" name="Rectangle 25"/>
          <p:cNvSpPr/>
          <p:nvPr/>
        </p:nvSpPr>
        <p:spPr>
          <a:xfrm>
            <a:off x="3438863" y="4363366"/>
            <a:ext cx="1757212" cy="369332"/>
          </a:xfrm>
          <a:prstGeom prst="rect">
            <a:avLst/>
          </a:prstGeom>
        </p:spPr>
        <p:txBody>
          <a:bodyPr wrap="none">
            <a:spAutoFit/>
          </a:bodyPr>
          <a:lstStyle/>
          <a:p>
            <a:r>
              <a:rPr lang="bs-Latn-BA" dirty="0" smtClean="0">
                <a:solidFill>
                  <a:srgbClr val="FF0000"/>
                </a:solidFill>
                <a:latin typeface="Book Antiqua" panose="02040602050305030304" pitchFamily="18" charset="0"/>
              </a:rPr>
              <a:t>Snow blizzards</a:t>
            </a:r>
            <a:endParaRPr lang="en-US" dirty="0">
              <a:solidFill>
                <a:srgbClr val="FF0000"/>
              </a:solidFill>
            </a:endParaRPr>
          </a:p>
        </p:txBody>
      </p:sp>
      <p:pic>
        <p:nvPicPr>
          <p:cNvPr id="27" name="Picture 26" descr="eu_flag_co_funded_pos_[rgb]_right.jpg"/>
          <p:cNvPicPr>
            <a:picLocks noChangeAspect="1" noChangeArrowheads="1"/>
          </p:cNvPicPr>
          <p:nvPr/>
        </p:nvPicPr>
        <p:blipFill>
          <a:blip r:embed="rId11"/>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pPr marL="0" indent="0">
              <a:buNone/>
            </a:pPr>
            <a:r>
              <a:rPr lang="hr-HR" b="1" dirty="0" smtClean="0">
                <a:solidFill>
                  <a:srgbClr val="FF0000"/>
                </a:solidFill>
              </a:rPr>
              <a:t>Floods in 2014</a:t>
            </a:r>
          </a:p>
          <a:p>
            <a:r>
              <a:rPr lang="hr-HR" dirty="0" smtClean="0"/>
              <a:t>Catastrophic scenario</a:t>
            </a:r>
          </a:p>
          <a:p>
            <a:endParaRPr lang="en-US" dirty="0"/>
          </a:p>
        </p:txBody>
      </p:sp>
      <p:pic>
        <p:nvPicPr>
          <p:cNvPr id="14" name="Picture 13" descr="G:\Diplomski\aaRADNO!!!\ss-141009-bosnia-flood-recovery - literatura 8.jpg"/>
          <p:cNvPicPr/>
          <p:nvPr/>
        </p:nvPicPr>
        <p:blipFill>
          <a:blip r:embed="rId4" cstate="print"/>
          <a:srcRect/>
          <a:stretch>
            <a:fillRect/>
          </a:stretch>
        </p:blipFill>
        <p:spPr bwMode="auto">
          <a:xfrm>
            <a:off x="1533525" y="2624137"/>
            <a:ext cx="2957195" cy="3943350"/>
          </a:xfrm>
          <a:prstGeom prst="rect">
            <a:avLst/>
          </a:prstGeom>
          <a:noFill/>
          <a:ln w="9525">
            <a:noFill/>
            <a:miter lim="800000"/>
            <a:headEnd/>
            <a:tailEnd/>
          </a:ln>
        </p:spPr>
      </p:pic>
      <p:pic>
        <p:nvPicPr>
          <p:cNvPr id="15" name="Picture 14" descr="G:\Diplomski\aaRADNO!!!\ss-141009-bosnia-flood-recovery-09 - literatura 8.jpg"/>
          <p:cNvPicPr/>
          <p:nvPr/>
        </p:nvPicPr>
        <p:blipFill>
          <a:blip r:embed="rId5" cstate="print"/>
          <a:srcRect/>
          <a:stretch>
            <a:fillRect/>
          </a:stretch>
        </p:blipFill>
        <p:spPr bwMode="auto">
          <a:xfrm>
            <a:off x="4762500" y="2619057"/>
            <a:ext cx="2952750" cy="3948430"/>
          </a:xfrm>
          <a:prstGeom prst="rect">
            <a:avLst/>
          </a:prstGeom>
          <a:noFill/>
          <a:ln w="9525">
            <a:noFill/>
            <a:miter lim="800000"/>
            <a:headEnd/>
            <a:tailEnd/>
          </a:ln>
        </p:spPr>
      </p:pic>
      <p:pic>
        <p:nvPicPr>
          <p:cNvPr id="13" name="Picture 12" descr="eu_flag_co_funded_pos_[rgb]_right.jpg"/>
          <p:cNvPicPr>
            <a:picLocks noChangeAspect="1" noChangeArrowheads="1"/>
          </p:cNvPicPr>
          <p:nvPr/>
        </p:nvPicPr>
        <p:blipFill>
          <a:blip r:embed="rId6"/>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2155442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a:xfrm>
            <a:off x="457200" y="1600200"/>
            <a:ext cx="8229600" cy="5257800"/>
          </a:xfrm>
        </p:spPr>
        <p:txBody>
          <a:bodyPr/>
          <a:lstStyle/>
          <a:p>
            <a:pPr marL="0" indent="0">
              <a:buNone/>
            </a:pPr>
            <a:r>
              <a:rPr lang="hr-HR" b="1" dirty="0" smtClean="0">
                <a:solidFill>
                  <a:srgbClr val="FF0000"/>
                </a:solidFill>
              </a:rPr>
              <a:t>Floods in 2014		Loss 2.00 billion Euros</a:t>
            </a:r>
          </a:p>
          <a:p>
            <a:r>
              <a:rPr lang="hr-HR" dirty="0" smtClean="0"/>
              <a:t>Storm + rain</a:t>
            </a:r>
          </a:p>
          <a:p>
            <a:r>
              <a:rPr lang="hr-HR" dirty="0" smtClean="0"/>
              <a:t>Overcame the record in the last </a:t>
            </a:r>
            <a:r>
              <a:rPr lang="hr-HR" dirty="0" smtClean="0">
                <a:solidFill>
                  <a:srgbClr val="FF0000"/>
                </a:solidFill>
              </a:rPr>
              <a:t>120 years</a:t>
            </a:r>
          </a:p>
          <a:p>
            <a:r>
              <a:rPr lang="hr-HR" dirty="0" smtClean="0"/>
              <a:t>BOSNA+SAVA+DRINA RIVERS and their tributaires</a:t>
            </a:r>
          </a:p>
        </p:txBody>
      </p:sp>
      <p:sp>
        <p:nvSpPr>
          <p:cNvPr id="14" name="Content Placeholder 10"/>
          <p:cNvSpPr txBox="1">
            <a:spLocks/>
          </p:cNvSpPr>
          <p:nvPr/>
        </p:nvSpPr>
        <p:spPr>
          <a:xfrm>
            <a:off x="538162" y="4419600"/>
            <a:ext cx="3137707" cy="696916"/>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Landslides</a:t>
            </a:r>
          </a:p>
          <a:p>
            <a:endParaRPr lang="en-US" dirty="0"/>
          </a:p>
        </p:txBody>
      </p:sp>
      <p:sp>
        <p:nvSpPr>
          <p:cNvPr id="2" name="Right Arrow 1"/>
          <p:cNvSpPr/>
          <p:nvPr/>
        </p:nvSpPr>
        <p:spPr>
          <a:xfrm>
            <a:off x="3675869" y="4648200"/>
            <a:ext cx="89613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0"/>
          <p:cNvSpPr txBox="1">
            <a:spLocks/>
          </p:cNvSpPr>
          <p:nvPr/>
        </p:nvSpPr>
        <p:spPr>
          <a:xfrm>
            <a:off x="4984346" y="4452142"/>
            <a:ext cx="3137707" cy="696916"/>
          </a:xfrm>
          <a:prstGeom prst="rect">
            <a:avLst/>
          </a:prstGeom>
          <a:solidFill>
            <a:srgbClr val="00B050">
              <a:alpha val="29000"/>
            </a:srgb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14,415 damaged residential buildings</a:t>
            </a:r>
          </a:p>
          <a:p>
            <a:endParaRPr lang="en-US" dirty="0"/>
          </a:p>
        </p:txBody>
      </p:sp>
      <p:sp>
        <p:nvSpPr>
          <p:cNvPr id="16" name="Content Placeholder 10"/>
          <p:cNvSpPr txBox="1">
            <a:spLocks/>
          </p:cNvSpPr>
          <p:nvPr/>
        </p:nvSpPr>
        <p:spPr>
          <a:xfrm>
            <a:off x="4984345" y="5478058"/>
            <a:ext cx="3137707" cy="696916"/>
          </a:xfrm>
          <a:prstGeom prst="rect">
            <a:avLst/>
          </a:prstGeom>
          <a:solidFill>
            <a:srgbClr val="00B050">
              <a:alpha val="29000"/>
            </a:srgb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1,030 demolished residential buildings</a:t>
            </a:r>
          </a:p>
          <a:p>
            <a:endParaRPr lang="en-US" dirty="0"/>
          </a:p>
        </p:txBody>
      </p:sp>
      <p:sp>
        <p:nvSpPr>
          <p:cNvPr id="3" name="Right Arrow 2"/>
          <p:cNvSpPr/>
          <p:nvPr/>
        </p:nvSpPr>
        <p:spPr>
          <a:xfrm rot="2209959">
            <a:off x="3477116" y="5298185"/>
            <a:ext cx="1469902" cy="3597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0"/>
          <p:cNvSpPr txBox="1">
            <a:spLocks/>
          </p:cNvSpPr>
          <p:nvPr/>
        </p:nvSpPr>
        <p:spPr>
          <a:xfrm>
            <a:off x="480016" y="5674548"/>
            <a:ext cx="3137707" cy="696916"/>
          </a:xfrm>
          <a:prstGeom prst="rect">
            <a:avLst/>
          </a:prstGeom>
          <a:solidFill>
            <a:srgbClr val="00B050">
              <a:alpha val="29000"/>
            </a:srgb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30,478 ha agriculural land</a:t>
            </a:r>
          </a:p>
          <a:p>
            <a:endParaRPr lang="en-US" dirty="0"/>
          </a:p>
        </p:txBody>
      </p:sp>
      <p:sp>
        <p:nvSpPr>
          <p:cNvPr id="4" name="Right Arrow 3"/>
          <p:cNvSpPr/>
          <p:nvPr/>
        </p:nvSpPr>
        <p:spPr>
          <a:xfrm>
            <a:off x="3200400" y="1828800"/>
            <a:ext cx="838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2493369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22</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Floods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14" name="Content Placeholder 13" descr="New Picture (10)"/>
          <p:cNvPicPr>
            <a:picLocks noGrp="1"/>
          </p:cNvPicPr>
          <p:nvPr>
            <p:ph idx="1"/>
          </p:nvPr>
        </p:nvPicPr>
        <p:blipFill>
          <a:blip r:embed="rId4" cstate="print">
            <a:extLst>
              <a:ext uri="{28A0092B-C50C-407E-A947-70E740481C1C}">
                <a14:useLocalDpi xmlns:a14="http://schemas.microsoft.com/office/drawing/2010/main" xmlns="" val="0"/>
              </a:ext>
            </a:extLst>
          </a:blip>
          <a:srcRect l="748"/>
          <a:stretch>
            <a:fillRect/>
          </a:stretch>
        </p:blipFill>
        <p:spPr bwMode="auto">
          <a:xfrm>
            <a:off x="1388033" y="1600200"/>
            <a:ext cx="6367934" cy="4525963"/>
          </a:xfrm>
          <a:prstGeom prst="rect">
            <a:avLst/>
          </a:prstGeom>
          <a:noFill/>
          <a:ln>
            <a:noFill/>
          </a:ln>
        </p:spPr>
      </p:pic>
      <p:pic>
        <p:nvPicPr>
          <p:cNvPr id="11" name="Picture 10"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Wild Fires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r>
              <a:rPr lang="en-US" dirty="0"/>
              <a:t>Direct damages include loss of timber supplies, terrestrial vegetation and other forest products, and the cost of extinguishing the fire and rehabilitation.</a:t>
            </a:r>
          </a:p>
          <a:p>
            <a:r>
              <a:rPr lang="en-US" dirty="0"/>
              <a:t>Indirect damage includes a negative impact on beneficial functions of forests and is determined in a relative manner.</a:t>
            </a:r>
          </a:p>
        </p:txBody>
      </p:sp>
      <p:pic>
        <p:nvPicPr>
          <p:cNvPr id="13" name="Picture 12"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3794197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smtClean="0">
                <a:ln>
                  <a:noFill/>
                </a:ln>
                <a:solidFill>
                  <a:srgbClr val="002060"/>
                </a:solidFill>
                <a:effectLst/>
                <a:uLnTx/>
                <a:uFillTx/>
                <a:latin typeface="Book Antiqua" panose="02040602050305030304" pitchFamily="18" charset="0"/>
                <a:ea typeface="+mj-ea"/>
                <a:cs typeface="+mj-cs"/>
              </a:rPr>
              <a:t>Wild Fires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13" name="Content Placeholder 12" descr="New Picture (1)"/>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3928" y="2292904"/>
            <a:ext cx="4857143" cy="4428571"/>
          </a:xfrm>
          <a:prstGeom prst="rect">
            <a:avLst/>
          </a:prstGeom>
          <a:noFill/>
          <a:ln>
            <a:noFill/>
          </a:ln>
        </p:spPr>
      </p:pic>
      <p:sp>
        <p:nvSpPr>
          <p:cNvPr id="2" name="Rectangle 1"/>
          <p:cNvSpPr/>
          <p:nvPr/>
        </p:nvSpPr>
        <p:spPr>
          <a:xfrm>
            <a:off x="1219200" y="1602973"/>
            <a:ext cx="6705600" cy="477054"/>
          </a:xfrm>
          <a:prstGeom prst="rect">
            <a:avLst/>
          </a:prstGeom>
        </p:spPr>
        <p:txBody>
          <a:bodyPr wrap="square">
            <a:spAutoFit/>
          </a:bodyPr>
          <a:lstStyle/>
          <a:p>
            <a:pPr algn="ctr"/>
            <a:r>
              <a:rPr lang="hr-HR" sz="2500" b="1" dirty="0" smtClean="0"/>
              <a:t>Distribution of forests in Bosnia and Herzegovina</a:t>
            </a:r>
            <a:endParaRPr lang="en-US" sz="2500" b="1" dirty="0"/>
          </a:p>
        </p:txBody>
      </p:sp>
      <p:pic>
        <p:nvPicPr>
          <p:cNvPr id="11" name="Picture 10"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3183893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25</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Wild Fires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38882185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2853361178"/>
              </p:ext>
            </p:extLst>
          </p:nvPr>
        </p:nvGraphicFramePr>
        <p:xfrm>
          <a:off x="-762000" y="895350"/>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ontent Placeholder 12"/>
          <p:cNvGraphicFramePr>
            <a:graphicFrameLocks/>
          </p:cNvGraphicFramePr>
          <p:nvPr>
            <p:extLst>
              <p:ext uri="{D42A27DB-BD31-4B8C-83A1-F6EECF244321}">
                <p14:modId xmlns:p14="http://schemas.microsoft.com/office/powerpoint/2010/main" xmlns="" val="1421164069"/>
              </p:ext>
            </p:extLst>
          </p:nvPr>
        </p:nvGraphicFramePr>
        <p:xfrm>
          <a:off x="500062" y="1585118"/>
          <a:ext cx="8229600" cy="4525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384549269"/>
              </p:ext>
            </p:extLst>
          </p:nvPr>
        </p:nvGraphicFramePr>
        <p:xfrm>
          <a:off x="5605463" y="1423193"/>
          <a:ext cx="3609974" cy="22629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p:cNvGraphicFramePr>
            <a:graphicFrameLocks/>
          </p:cNvGraphicFramePr>
          <p:nvPr>
            <p:extLst>
              <p:ext uri="{D42A27DB-BD31-4B8C-83A1-F6EECF244321}">
                <p14:modId xmlns:p14="http://schemas.microsoft.com/office/powerpoint/2010/main" xmlns="" val="2235745615"/>
              </p:ext>
            </p:extLst>
          </p:nvPr>
        </p:nvGraphicFramePr>
        <p:xfrm>
          <a:off x="14287" y="4224335"/>
          <a:ext cx="4572000"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a:graphicFrameLocks/>
          </p:cNvGraphicFramePr>
          <p:nvPr>
            <p:extLst>
              <p:ext uri="{D42A27DB-BD31-4B8C-83A1-F6EECF244321}">
                <p14:modId xmlns:p14="http://schemas.microsoft.com/office/powerpoint/2010/main" xmlns="" val="3745021314"/>
              </p:ext>
            </p:extLst>
          </p:nvPr>
        </p:nvGraphicFramePr>
        <p:xfrm>
          <a:off x="5419724" y="4057649"/>
          <a:ext cx="4572000" cy="2743200"/>
        </p:xfrm>
        <a:graphic>
          <a:graphicData uri="http://schemas.openxmlformats.org/drawingml/2006/chart">
            <c:chart xmlns:c="http://schemas.openxmlformats.org/drawingml/2006/chart" xmlns:r="http://schemas.openxmlformats.org/officeDocument/2006/relationships" r:id="rId10"/>
          </a:graphicData>
        </a:graphic>
      </p:graphicFrame>
      <p:pic>
        <p:nvPicPr>
          <p:cNvPr id="15" name="Picture 14" descr="eu_flag_co_funded_pos_[rgb]_right.jpg"/>
          <p:cNvPicPr>
            <a:picLocks noChangeAspect="1" noChangeArrowheads="1"/>
          </p:cNvPicPr>
          <p:nvPr/>
        </p:nvPicPr>
        <p:blipFill>
          <a:blip r:embed="rId11"/>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26</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Wild Fires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13" name="Content Placeholder 12" descr="55fff043-d508-44e4-838d-26720a0a0a6d-pozar-suma-preview"/>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600200"/>
            <a:ext cx="4191000" cy="2286000"/>
          </a:xfrm>
          <a:prstGeom prst="rect">
            <a:avLst/>
          </a:prstGeom>
          <a:noFill/>
          <a:ln>
            <a:noFill/>
          </a:ln>
        </p:spPr>
      </p:pic>
      <p:pic>
        <p:nvPicPr>
          <p:cNvPr id="14" name="Picture 13" descr="vucetici gorazde"/>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46345" y="1914524"/>
            <a:ext cx="3611880" cy="1851660"/>
          </a:xfrm>
          <a:prstGeom prst="rect">
            <a:avLst/>
          </a:prstGeom>
          <a:noFill/>
          <a:ln>
            <a:noFill/>
          </a:ln>
        </p:spPr>
      </p:pic>
      <p:pic>
        <p:nvPicPr>
          <p:cNvPr id="15" name="Picture 14" descr="9702"/>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47010" y="4409440"/>
            <a:ext cx="3802380" cy="1965960"/>
          </a:xfrm>
          <a:prstGeom prst="rect">
            <a:avLst/>
          </a:prstGeom>
          <a:noFill/>
          <a:ln>
            <a:noFill/>
          </a:ln>
        </p:spPr>
      </p:pic>
      <p:pic>
        <p:nvPicPr>
          <p:cNvPr id="11" name="Picture 10" descr="eu_flag_co_funded_pos_[rgb]_right.jpg"/>
          <p:cNvPicPr>
            <a:picLocks noChangeAspect="1" noChangeArrowheads="1"/>
          </p:cNvPicPr>
          <p:nvPr/>
        </p:nvPicPr>
        <p:blipFill>
          <a:blip r:embed="rId7"/>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27</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Wild Fires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13" name="Content Placeholder 12" descr="New Picture (9)"/>
          <p:cNvPicPr>
            <a:picLocks noGrp="1"/>
          </p:cNvPicPr>
          <p:nvPr>
            <p:ph idx="1"/>
          </p:nvPr>
        </p:nvPicPr>
        <p:blipFill>
          <a:blip r:embed="rId4" cstate="print">
            <a:extLst>
              <a:ext uri="{28A0092B-C50C-407E-A947-70E740481C1C}">
                <a14:useLocalDpi xmlns:a14="http://schemas.microsoft.com/office/drawing/2010/main" xmlns="" val="0"/>
              </a:ext>
            </a:extLst>
          </a:blip>
          <a:srcRect l="745"/>
          <a:stretch>
            <a:fillRect/>
          </a:stretch>
        </p:blipFill>
        <p:spPr bwMode="auto">
          <a:xfrm>
            <a:off x="1377377" y="1600200"/>
            <a:ext cx="6389245" cy="4525963"/>
          </a:xfrm>
          <a:prstGeom prst="rect">
            <a:avLst/>
          </a:prstGeom>
          <a:noFill/>
          <a:ln>
            <a:noFill/>
          </a:ln>
        </p:spPr>
      </p:pic>
      <p:pic>
        <p:nvPicPr>
          <p:cNvPr id="11" name="Picture 10"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28</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lang="bs-Latn-BA" sz="3200" dirty="0">
                <a:solidFill>
                  <a:srgbClr val="002060"/>
                </a:solidFill>
                <a:latin typeface="Book Antiqua" panose="02040602050305030304" pitchFamily="18" charset="0"/>
              </a:rPr>
              <a:t>Drought</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pPr marL="0" indent="0" algn="ctr">
              <a:buNone/>
            </a:pPr>
            <a:endParaRPr lang="hr-HR" b="1" dirty="0" smtClean="0">
              <a:solidFill>
                <a:srgbClr val="FF0000"/>
              </a:solidFill>
            </a:endParaRPr>
          </a:p>
          <a:p>
            <a:pPr marL="0" indent="0">
              <a:buNone/>
            </a:pPr>
            <a:endParaRPr lang="en-US" dirty="0"/>
          </a:p>
        </p:txBody>
      </p:sp>
      <p:cxnSp>
        <p:nvCxnSpPr>
          <p:cNvPr id="3" name="Straight Arrow Connector 2"/>
          <p:cNvCxnSpPr/>
          <p:nvPr/>
        </p:nvCxnSpPr>
        <p:spPr>
          <a:xfrm flipH="1">
            <a:off x="1616262" y="2903535"/>
            <a:ext cx="1381428" cy="8842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919607" y="2949075"/>
            <a:ext cx="1279729" cy="79315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0"/>
          <p:cNvSpPr txBox="1">
            <a:spLocks/>
          </p:cNvSpPr>
          <p:nvPr/>
        </p:nvSpPr>
        <p:spPr>
          <a:xfrm>
            <a:off x="533400" y="3787771"/>
            <a:ext cx="2057399" cy="540141"/>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Economy</a:t>
            </a:r>
          </a:p>
          <a:p>
            <a:endParaRPr lang="en-US" dirty="0"/>
          </a:p>
        </p:txBody>
      </p:sp>
      <p:sp>
        <p:nvSpPr>
          <p:cNvPr id="16" name="Content Placeholder 10"/>
          <p:cNvSpPr txBox="1">
            <a:spLocks/>
          </p:cNvSpPr>
          <p:nvPr/>
        </p:nvSpPr>
        <p:spPr>
          <a:xfrm>
            <a:off x="3047699" y="2207417"/>
            <a:ext cx="3854854" cy="69611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r-HR" sz="2800" b="1" dirty="0" smtClean="0">
                <a:solidFill>
                  <a:srgbClr val="FF0000"/>
                </a:solidFill>
              </a:rPr>
              <a:t>Damage</a:t>
            </a:r>
            <a:endParaRPr lang="hr-HR" sz="2800" b="1" dirty="0">
              <a:solidFill>
                <a:srgbClr val="FF0000"/>
              </a:solidFill>
            </a:endParaRPr>
          </a:p>
        </p:txBody>
      </p:sp>
      <p:sp>
        <p:nvSpPr>
          <p:cNvPr id="17" name="Content Placeholder 10"/>
          <p:cNvSpPr txBox="1">
            <a:spLocks/>
          </p:cNvSpPr>
          <p:nvPr/>
        </p:nvSpPr>
        <p:spPr>
          <a:xfrm>
            <a:off x="3999966" y="3742232"/>
            <a:ext cx="1917365" cy="57149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Agriculture</a:t>
            </a:r>
          </a:p>
          <a:p>
            <a:endParaRPr lang="en-US" dirty="0"/>
          </a:p>
        </p:txBody>
      </p:sp>
      <p:sp>
        <p:nvSpPr>
          <p:cNvPr id="20" name="Content Placeholder 10"/>
          <p:cNvSpPr txBox="1">
            <a:spLocks/>
          </p:cNvSpPr>
          <p:nvPr/>
        </p:nvSpPr>
        <p:spPr>
          <a:xfrm>
            <a:off x="6651254" y="3750167"/>
            <a:ext cx="2111746" cy="838696"/>
          </a:xfrm>
          <a:prstGeom prst="rect">
            <a:avLst/>
          </a:prstGeom>
          <a:solidFill>
            <a:srgbClr val="00B050">
              <a:alpha val="29000"/>
            </a:srgb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Food production</a:t>
            </a:r>
          </a:p>
          <a:p>
            <a:endParaRPr lang="en-US" dirty="0"/>
          </a:p>
        </p:txBody>
      </p:sp>
      <p:cxnSp>
        <p:nvCxnSpPr>
          <p:cNvPr id="24" name="Straight Arrow Connector 23"/>
          <p:cNvCxnSpPr/>
          <p:nvPr/>
        </p:nvCxnSpPr>
        <p:spPr>
          <a:xfrm>
            <a:off x="4941788" y="2890541"/>
            <a:ext cx="0" cy="8516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113995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29</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Drought</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4" name="Content Placeholder 10"/>
          <p:cNvSpPr txBox="1">
            <a:spLocks/>
          </p:cNvSpPr>
          <p:nvPr/>
        </p:nvSpPr>
        <p:spPr>
          <a:xfrm>
            <a:off x="3047699" y="2207417"/>
            <a:ext cx="3854854" cy="69611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r-HR" sz="2800" b="1" dirty="0" smtClean="0">
                <a:solidFill>
                  <a:srgbClr val="FF0000"/>
                </a:solidFill>
              </a:rPr>
              <a:t>Drought</a:t>
            </a:r>
            <a:endParaRPr lang="hr-HR" sz="2800" b="1" dirty="0">
              <a:solidFill>
                <a:srgbClr val="FF0000"/>
              </a:solidFill>
            </a:endParaRPr>
          </a:p>
        </p:txBody>
      </p:sp>
      <p:sp>
        <p:nvSpPr>
          <p:cNvPr id="15" name="Content Placeholder 10"/>
          <p:cNvSpPr txBox="1">
            <a:spLocks/>
          </p:cNvSpPr>
          <p:nvPr/>
        </p:nvSpPr>
        <p:spPr>
          <a:xfrm>
            <a:off x="533400" y="3787771"/>
            <a:ext cx="3048000" cy="124142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Quality of water shortage in the soil in mm</a:t>
            </a:r>
          </a:p>
          <a:p>
            <a:pPr marL="0" indent="0">
              <a:buNone/>
            </a:pPr>
            <a:endParaRPr lang="en-US" dirty="0"/>
          </a:p>
        </p:txBody>
      </p:sp>
      <p:sp>
        <p:nvSpPr>
          <p:cNvPr id="16" name="Content Placeholder 10"/>
          <p:cNvSpPr txBox="1">
            <a:spLocks/>
          </p:cNvSpPr>
          <p:nvPr/>
        </p:nvSpPr>
        <p:spPr>
          <a:xfrm>
            <a:off x="4800599" y="3707411"/>
            <a:ext cx="3464719" cy="132178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Potential evapotranspiration (SET/PET)</a:t>
            </a:r>
          </a:p>
        </p:txBody>
      </p:sp>
      <p:sp>
        <p:nvSpPr>
          <p:cNvPr id="18" name="Content Placeholder 10"/>
          <p:cNvSpPr txBox="1">
            <a:spLocks/>
          </p:cNvSpPr>
          <p:nvPr/>
        </p:nvSpPr>
        <p:spPr>
          <a:xfrm>
            <a:off x="4762500" y="5182991"/>
            <a:ext cx="3464719" cy="53200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Coefficient of drought</a:t>
            </a:r>
          </a:p>
        </p:txBody>
      </p:sp>
      <p:cxnSp>
        <p:nvCxnSpPr>
          <p:cNvPr id="19" name="Straight Arrow Connector 18"/>
          <p:cNvCxnSpPr/>
          <p:nvPr/>
        </p:nvCxnSpPr>
        <p:spPr>
          <a:xfrm flipH="1">
            <a:off x="1616262" y="2903535"/>
            <a:ext cx="1381428" cy="8842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40640" y="2914741"/>
            <a:ext cx="545999" cy="78085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10"/>
          <p:cNvSpPr txBox="1">
            <a:spLocks/>
          </p:cNvSpPr>
          <p:nvPr/>
        </p:nvSpPr>
        <p:spPr>
          <a:xfrm>
            <a:off x="3048000" y="5868791"/>
            <a:ext cx="3048000" cy="787404"/>
          </a:xfrm>
          <a:prstGeom prst="rect">
            <a:avLst/>
          </a:prstGeom>
          <a:solidFill>
            <a:srgbClr val="00B050">
              <a:alpha val="29000"/>
            </a:srgb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solidFill>
                  <a:srgbClr val="FF0000"/>
                </a:solidFill>
              </a:rPr>
              <a:t>Frequency of droughts</a:t>
            </a:r>
          </a:p>
          <a:p>
            <a:pPr marL="0" indent="0">
              <a:buNone/>
            </a:pPr>
            <a:endParaRPr lang="en-US" dirty="0"/>
          </a:p>
        </p:txBody>
      </p:sp>
      <p:pic>
        <p:nvPicPr>
          <p:cNvPr id="17" name="Picture 16"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Landslides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a:xfrm>
            <a:off x="17487" y="2050812"/>
            <a:ext cx="2095501" cy="876299"/>
          </a:xfrm>
          <a:solidFill>
            <a:srgbClr val="FF0000">
              <a:alpha val="29000"/>
            </a:srgbClr>
          </a:solidFill>
        </p:spPr>
        <p:txBody>
          <a:bodyPr>
            <a:normAutofit/>
          </a:bodyPr>
          <a:lstStyle/>
          <a:p>
            <a:pPr marL="0" indent="0">
              <a:buNone/>
            </a:pPr>
            <a:r>
              <a:rPr lang="hr-HR" sz="2500" b="1" dirty="0" smtClean="0"/>
              <a:t>Topographic characteristics</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54551" y="3116022"/>
            <a:ext cx="4918024" cy="3730624"/>
          </a:xfrm>
          <a:prstGeom prst="rect">
            <a:avLst/>
          </a:prstGeom>
        </p:spPr>
      </p:pic>
      <p:sp>
        <p:nvSpPr>
          <p:cNvPr id="13" name="Rectangle 12"/>
          <p:cNvSpPr/>
          <p:nvPr/>
        </p:nvSpPr>
        <p:spPr>
          <a:xfrm>
            <a:off x="2207695" y="2041524"/>
            <a:ext cx="2541846" cy="861774"/>
          </a:xfrm>
          <a:prstGeom prst="rect">
            <a:avLst/>
          </a:prstGeom>
          <a:solidFill>
            <a:schemeClr val="accent1"/>
          </a:solidFill>
        </p:spPr>
        <p:txBody>
          <a:bodyPr wrap="square">
            <a:spAutoFit/>
          </a:bodyPr>
          <a:lstStyle/>
          <a:p>
            <a:r>
              <a:rPr lang="hr-HR" sz="2500" b="1" dirty="0" smtClean="0"/>
              <a:t>H</a:t>
            </a:r>
            <a:r>
              <a:rPr lang="en-US" sz="2500" b="1" dirty="0" err="1" smtClean="0"/>
              <a:t>ydrogeological</a:t>
            </a:r>
            <a:r>
              <a:rPr lang="hr-HR" sz="2500" b="1" dirty="0" smtClean="0"/>
              <a:t> </a:t>
            </a:r>
            <a:r>
              <a:rPr lang="hr-HR" sz="2500" b="1" dirty="0"/>
              <a:t>characteristics</a:t>
            </a:r>
          </a:p>
        </p:txBody>
      </p:sp>
      <p:sp>
        <p:nvSpPr>
          <p:cNvPr id="14" name="Down Arrow 13"/>
          <p:cNvSpPr/>
          <p:nvPr/>
        </p:nvSpPr>
        <p:spPr>
          <a:xfrm>
            <a:off x="1592623" y="4443412"/>
            <a:ext cx="990600" cy="1524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0"/>
          <p:cNvSpPr txBox="1">
            <a:spLocks/>
          </p:cNvSpPr>
          <p:nvPr/>
        </p:nvSpPr>
        <p:spPr>
          <a:xfrm>
            <a:off x="1116373" y="5981700"/>
            <a:ext cx="1943100" cy="57149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Landslides</a:t>
            </a:r>
          </a:p>
          <a:p>
            <a:endParaRPr lang="en-US" dirty="0"/>
          </a:p>
        </p:txBody>
      </p:sp>
      <p:sp>
        <p:nvSpPr>
          <p:cNvPr id="16" name="Down Arrow 15"/>
          <p:cNvSpPr/>
          <p:nvPr/>
        </p:nvSpPr>
        <p:spPr>
          <a:xfrm>
            <a:off x="990600" y="2927111"/>
            <a:ext cx="457200" cy="806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0"/>
          <p:cNvSpPr txBox="1">
            <a:spLocks/>
          </p:cNvSpPr>
          <p:nvPr/>
        </p:nvSpPr>
        <p:spPr>
          <a:xfrm>
            <a:off x="130256" y="3716575"/>
            <a:ext cx="1462367" cy="537447"/>
          </a:xfrm>
          <a:prstGeom prst="rect">
            <a:avLst/>
          </a:prstGeom>
          <a:solidFill>
            <a:srgbClr val="FF000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r-HR" sz="2500" b="1" dirty="0" smtClean="0"/>
              <a:t>83% hills</a:t>
            </a:r>
          </a:p>
        </p:txBody>
      </p:sp>
      <p:sp>
        <p:nvSpPr>
          <p:cNvPr id="18" name="Down Arrow 17"/>
          <p:cNvSpPr/>
          <p:nvPr/>
        </p:nvSpPr>
        <p:spPr>
          <a:xfrm>
            <a:off x="2947090" y="2909886"/>
            <a:ext cx="457200" cy="806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68054" y="3733800"/>
            <a:ext cx="2517105" cy="477054"/>
          </a:xfrm>
          <a:prstGeom prst="rect">
            <a:avLst/>
          </a:prstGeom>
          <a:solidFill>
            <a:schemeClr val="accent1"/>
          </a:solidFill>
        </p:spPr>
        <p:txBody>
          <a:bodyPr wrap="square">
            <a:spAutoFit/>
          </a:bodyPr>
          <a:lstStyle/>
          <a:p>
            <a:r>
              <a:rPr lang="hr-HR" sz="2500" dirty="0"/>
              <a:t>Torrential</a:t>
            </a:r>
            <a:r>
              <a:rPr lang="hr-HR" dirty="0"/>
              <a:t> </a:t>
            </a:r>
            <a:r>
              <a:rPr lang="hr-HR" sz="2500" dirty="0"/>
              <a:t>rainfall</a:t>
            </a:r>
          </a:p>
        </p:txBody>
      </p:sp>
      <p:pic>
        <p:nvPicPr>
          <p:cNvPr id="20" name="Picture 19"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2447117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Drought</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r>
              <a:rPr lang="hr-HR" dirty="0" smtClean="0"/>
              <a:t>Northeast and southwest of B&amp;H</a:t>
            </a:r>
          </a:p>
          <a:p>
            <a:r>
              <a:rPr lang="hr-HR" dirty="0" smtClean="0"/>
              <a:t>7 extremely dry period in the last 50 years</a:t>
            </a:r>
          </a:p>
          <a:p>
            <a:r>
              <a:rPr lang="hr-HR" dirty="0" smtClean="0"/>
              <a:t>Strongest droughts in Mostar area (1952)</a:t>
            </a:r>
            <a:endParaRPr lang="en-US" dirty="0"/>
          </a:p>
        </p:txBody>
      </p:sp>
      <p:pic>
        <p:nvPicPr>
          <p:cNvPr id="13" name="Picture 12"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31</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lang="bs-Latn-BA" sz="3200" dirty="0">
                <a:solidFill>
                  <a:srgbClr val="002060"/>
                </a:solidFill>
                <a:latin typeface="Book Antiqua" panose="02040602050305030304" pitchFamily="18" charset="0"/>
              </a:rPr>
              <a:t>Drought</a:t>
            </a:r>
            <a:endParaRPr lang="en-US" sz="3200" dirty="0">
              <a:solidFill>
                <a:srgbClr val="002060"/>
              </a:solidFill>
              <a:latin typeface="Book Antiqua" panose="02040602050305030304" pitchFamily="18" charset="0"/>
            </a:endParaRPr>
          </a:p>
        </p:txBody>
      </p:sp>
      <p:sp>
        <p:nvSpPr>
          <p:cNvPr id="11" name="Content Placeholder 10"/>
          <p:cNvSpPr>
            <a:spLocks noGrp="1"/>
          </p:cNvSpPr>
          <p:nvPr>
            <p:ph idx="1"/>
          </p:nvPr>
        </p:nvSpPr>
        <p:spPr/>
        <p:txBody>
          <a:bodyPr>
            <a:normAutofit fontScale="92500" lnSpcReduction="10000"/>
          </a:bodyPr>
          <a:lstStyle/>
          <a:p>
            <a:r>
              <a:rPr lang="hr-HR" dirty="0" smtClean="0">
                <a:solidFill>
                  <a:srgbClr val="FF0000"/>
                </a:solidFill>
              </a:rPr>
              <a:t>August 2000</a:t>
            </a:r>
          </a:p>
          <a:p>
            <a:pPr lvl="1"/>
            <a:r>
              <a:rPr lang="hr-HR" dirty="0" smtClean="0"/>
              <a:t>The worst drought in 120 years</a:t>
            </a:r>
          </a:p>
          <a:p>
            <a:pPr lvl="1"/>
            <a:r>
              <a:rPr lang="en-US" dirty="0" smtClean="0"/>
              <a:t>Affected </a:t>
            </a:r>
            <a:r>
              <a:rPr lang="hr-HR" dirty="0" smtClean="0"/>
              <a:t>60% agricultural production = extreme food deficiency</a:t>
            </a:r>
          </a:p>
          <a:p>
            <a:r>
              <a:rPr lang="hr-HR" dirty="0" smtClean="0">
                <a:solidFill>
                  <a:srgbClr val="FF0000"/>
                </a:solidFill>
              </a:rPr>
              <a:t>Summer 2003</a:t>
            </a:r>
            <a:endParaRPr lang="hr-HR" dirty="0">
              <a:solidFill>
                <a:srgbClr val="FF0000"/>
              </a:solidFill>
            </a:endParaRPr>
          </a:p>
          <a:p>
            <a:pPr lvl="1"/>
            <a:r>
              <a:rPr lang="hr-HR" dirty="0" smtClean="0"/>
              <a:t>Damage of 200 million Euros (affected 200,000 people)</a:t>
            </a:r>
            <a:endParaRPr lang="hr-HR" dirty="0"/>
          </a:p>
          <a:p>
            <a:r>
              <a:rPr lang="hr-HR" dirty="0">
                <a:solidFill>
                  <a:srgbClr val="FF0000"/>
                </a:solidFill>
              </a:rPr>
              <a:t>Summer </a:t>
            </a:r>
            <a:r>
              <a:rPr lang="hr-HR" dirty="0" smtClean="0">
                <a:solidFill>
                  <a:srgbClr val="FF0000"/>
                </a:solidFill>
              </a:rPr>
              <a:t>2007+ high temperatures</a:t>
            </a:r>
            <a:endParaRPr lang="hr-HR" dirty="0">
              <a:solidFill>
                <a:srgbClr val="FF0000"/>
              </a:solidFill>
            </a:endParaRPr>
          </a:p>
          <a:p>
            <a:pPr lvl="1"/>
            <a:r>
              <a:rPr lang="en-US" dirty="0" smtClean="0"/>
              <a:t>Destroyed 4</a:t>
            </a:r>
            <a:r>
              <a:rPr lang="hr-HR" dirty="0" smtClean="0"/>
              <a:t>0</a:t>
            </a:r>
            <a:r>
              <a:rPr lang="hr-HR" dirty="0"/>
              <a:t>% agricultural </a:t>
            </a:r>
            <a:r>
              <a:rPr lang="hr-HR" dirty="0" smtClean="0"/>
              <a:t>production</a:t>
            </a:r>
          </a:p>
          <a:p>
            <a:pPr lvl="1"/>
            <a:r>
              <a:rPr lang="hr-HR" dirty="0" smtClean="0"/>
              <a:t>Forest fires </a:t>
            </a:r>
            <a:r>
              <a:rPr lang="en-US" dirty="0" smtClean="0"/>
              <a:t>affected </a:t>
            </a:r>
            <a:r>
              <a:rPr lang="hr-HR" dirty="0" smtClean="0"/>
              <a:t>250ha</a:t>
            </a:r>
            <a:endParaRPr lang="hr-HR" dirty="0"/>
          </a:p>
          <a:p>
            <a:pPr marL="457200" lvl="1" indent="0">
              <a:buNone/>
            </a:pPr>
            <a:endParaRPr lang="hr-HR" dirty="0" smtClean="0"/>
          </a:p>
          <a:p>
            <a:endParaRPr lang="en-US" dirty="0"/>
          </a:p>
        </p:txBody>
      </p:sp>
      <p:pic>
        <p:nvPicPr>
          <p:cNvPr id="13" name="Picture 12"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lang="bs-Latn-BA" sz="3200" dirty="0">
                <a:solidFill>
                  <a:srgbClr val="002060"/>
                </a:solidFill>
                <a:latin typeface="Book Antiqua" panose="02040602050305030304" pitchFamily="18" charset="0"/>
              </a:rPr>
              <a:t>Drought</a:t>
            </a:r>
            <a:endParaRPr lang="en-US" sz="3200" dirty="0">
              <a:solidFill>
                <a:srgbClr val="002060"/>
              </a:solidFill>
              <a:latin typeface="Book Antiqua" panose="02040602050305030304" pitchFamily="18" charset="0"/>
            </a:endParaRPr>
          </a:p>
        </p:txBody>
      </p:sp>
      <p:sp>
        <p:nvSpPr>
          <p:cNvPr id="11" name="Content Placeholder 10"/>
          <p:cNvSpPr>
            <a:spLocks noGrp="1"/>
          </p:cNvSpPr>
          <p:nvPr>
            <p:ph idx="1"/>
          </p:nvPr>
        </p:nvSpPr>
        <p:spPr/>
        <p:txBody>
          <a:bodyPr>
            <a:normAutofit/>
          </a:bodyPr>
          <a:lstStyle/>
          <a:p>
            <a:r>
              <a:rPr lang="hr-HR" dirty="0" smtClean="0">
                <a:solidFill>
                  <a:srgbClr val="FF0000"/>
                </a:solidFill>
              </a:rPr>
              <a:t>August 2012</a:t>
            </a:r>
          </a:p>
          <a:p>
            <a:pPr lvl="1"/>
            <a:r>
              <a:rPr lang="hr-HR" dirty="0"/>
              <a:t>Damage of </a:t>
            </a:r>
            <a:r>
              <a:rPr lang="hr-HR" dirty="0" smtClean="0"/>
              <a:t>1 billion USD in </a:t>
            </a:r>
            <a:r>
              <a:rPr lang="hr-HR" dirty="0"/>
              <a:t>agricultural production </a:t>
            </a:r>
            <a:endParaRPr lang="hr-HR" dirty="0" smtClean="0"/>
          </a:p>
          <a:p>
            <a:pPr lvl="1"/>
            <a:r>
              <a:rPr lang="hr-HR" dirty="0" smtClean="0"/>
              <a:t>70% reduced grains and vegetable yeals </a:t>
            </a:r>
          </a:p>
          <a:p>
            <a:pPr lvl="1"/>
            <a:r>
              <a:rPr lang="hr-HR" dirty="0" smtClean="0"/>
              <a:t>25% reduction of energy production from power plants</a:t>
            </a:r>
          </a:p>
          <a:p>
            <a:pPr marL="457200" lvl="1" indent="0">
              <a:buNone/>
            </a:pPr>
            <a:endParaRPr lang="hr-HR" dirty="0" smtClean="0"/>
          </a:p>
          <a:p>
            <a:endParaRPr lang="en-US" dirty="0"/>
          </a:p>
        </p:txBody>
      </p:sp>
      <p:pic>
        <p:nvPicPr>
          <p:cNvPr id="14" name="Picture 13" descr="poljoprivreda susa"/>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7" y="4127500"/>
            <a:ext cx="4181316" cy="2430462"/>
          </a:xfrm>
          <a:prstGeom prst="rect">
            <a:avLst/>
          </a:prstGeom>
          <a:noFill/>
          <a:ln>
            <a:noFill/>
          </a:ln>
        </p:spPr>
      </p:pic>
      <p:pic>
        <p:nvPicPr>
          <p:cNvPr id="15" name="Picture 14" descr="susa-2015-2"/>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4114800"/>
            <a:ext cx="3352800" cy="2438400"/>
          </a:xfrm>
          <a:prstGeom prst="rect">
            <a:avLst/>
          </a:prstGeom>
          <a:noFill/>
          <a:ln>
            <a:noFill/>
          </a:ln>
        </p:spPr>
      </p:pic>
      <p:pic>
        <p:nvPicPr>
          <p:cNvPr id="13" name="Picture 12" descr="eu_flag_co_funded_pos_[rgb]_right.jpg"/>
          <p:cNvPicPr>
            <a:picLocks noChangeAspect="1" noChangeArrowheads="1"/>
          </p:cNvPicPr>
          <p:nvPr/>
        </p:nvPicPr>
        <p:blipFill>
          <a:blip r:embed="rId6"/>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635867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33</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4" name="Content Placeholder 13" descr="New Picture (13)"/>
          <p:cNvPicPr>
            <a:picLocks noGrp="1"/>
          </p:cNvPicPr>
          <p:nvPr>
            <p:ph idx="1"/>
          </p:nvPr>
        </p:nvPicPr>
        <p:blipFill>
          <a:blip r:embed="rId4" cstate="print">
            <a:extLst>
              <a:ext uri="{28A0092B-C50C-407E-A947-70E740481C1C}">
                <a14:useLocalDpi xmlns:a14="http://schemas.microsoft.com/office/drawing/2010/main" xmlns="" val="0"/>
              </a:ext>
            </a:extLst>
          </a:blip>
          <a:srcRect l="871" b="1939"/>
          <a:stretch>
            <a:fillRect/>
          </a:stretch>
        </p:blipFill>
        <p:spPr bwMode="auto">
          <a:xfrm>
            <a:off x="0" y="762000"/>
            <a:ext cx="9144000" cy="6096000"/>
          </a:xfrm>
          <a:prstGeom prst="rect">
            <a:avLst/>
          </a:prstGeom>
          <a:noFill/>
          <a:ln>
            <a:noFill/>
          </a:ln>
        </p:spPr>
      </p:pic>
      <p:pic>
        <p:nvPicPr>
          <p:cNvPr id="11" name="Picture 10"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143020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34</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Blizzards and snow drifts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3" name="Content Placeholder 10"/>
          <p:cNvSpPr txBox="1">
            <a:spLocks/>
          </p:cNvSpPr>
          <p:nvPr/>
        </p:nvSpPr>
        <p:spPr>
          <a:xfrm>
            <a:off x="457200" y="1524000"/>
            <a:ext cx="8229600" cy="2895600"/>
          </a:xfrm>
          <a:prstGeom prst="rect">
            <a:avLst/>
          </a:prstGeom>
        </p:spPr>
        <p:txBody>
          <a:bodyPr vert="horz" lIns="91440" tIns="45720" rIns="91440" bIns="45720" rtlCol="0">
            <a:normAutofit fontScale="85000" lnSpcReduction="10000"/>
          </a:bodyPr>
          <a:lstStyle/>
          <a:p>
            <a:pPr marL="342900" lvl="0" indent="-342900">
              <a:spcBef>
                <a:spcPct val="20000"/>
              </a:spcBef>
              <a:buFont typeface="Arial" pitchFamily="34" charset="0"/>
              <a:buChar char="•"/>
            </a:pPr>
            <a:r>
              <a:rPr lang="en-GB" sz="3200" dirty="0" smtClean="0"/>
              <a:t>The number of snow days ranges from approximately seventeen to forty-one, while January is the month with the most snow days (eleven). </a:t>
            </a:r>
          </a:p>
          <a:p>
            <a:pPr marL="342900" lvl="0" indent="-342900">
              <a:spcBef>
                <a:spcPct val="20000"/>
              </a:spcBef>
              <a:buFont typeface="Arial" pitchFamily="34" charset="0"/>
              <a:buChar char="•"/>
            </a:pPr>
            <a:r>
              <a:rPr lang="en-GB" sz="3200" dirty="0" smtClean="0"/>
              <a:t>During the winter of 1999-2000 heavy snowfall swept most parts of the country and a state of natural disaster was declared in the northeast of Bosnia.</a:t>
            </a:r>
            <a:endParaRPr lang="en-US" sz="3200" dirty="0" smtClean="0">
              <a:solidFill>
                <a:srgbClr val="FF0000"/>
              </a:solidFill>
            </a:endParaRPr>
          </a:p>
          <a:p>
            <a:pPr marL="342900" lvl="0" indent="-342900">
              <a:spcBef>
                <a:spcPct val="20000"/>
              </a:spcBef>
              <a:buFont typeface="Arial" pitchFamily="34" charset="0"/>
              <a:buChar char="•"/>
            </a:pPr>
            <a:r>
              <a:rPr lang="en-US" sz="3200" dirty="0" smtClean="0">
                <a:solidFill>
                  <a:srgbClr val="FF0000"/>
                </a:solidFill>
              </a:rPr>
              <a:t>In 1999/2000 -100 cm of snow in 1 hour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1029" name="Picture 5" descr="C:\Users\naida\Documents\1-2017\Erasmus+program-Emina Hadzic\WG1-Data\Snow\Bosnia winter 2000 - 2 _ 1 metre of snow in 24 hours _ Flickr_files\3716514152_00af1b3fbe_z.jpg"/>
          <p:cNvPicPr>
            <a:picLocks noGrp="1" noChangeAspect="1" noChangeArrowheads="1"/>
          </p:cNvPicPr>
          <p:nvPr>
            <p:ph idx="1"/>
          </p:nvPr>
        </p:nvPicPr>
        <p:blipFill>
          <a:blip r:embed="rId4" cstate="print"/>
          <a:srcRect/>
          <a:stretch>
            <a:fillRect/>
          </a:stretch>
        </p:blipFill>
        <p:spPr bwMode="auto">
          <a:xfrm>
            <a:off x="5778500" y="4333875"/>
            <a:ext cx="3365500" cy="2524125"/>
          </a:xfrm>
          <a:prstGeom prst="rect">
            <a:avLst/>
          </a:prstGeom>
          <a:noFill/>
        </p:spPr>
      </p:pic>
      <p:pic>
        <p:nvPicPr>
          <p:cNvPr id="11" name="Picture 10"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206875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35</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Blizzards and snow drifts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a:xfrm>
            <a:off x="457200" y="1524000"/>
            <a:ext cx="8229600" cy="2971799"/>
          </a:xfrm>
        </p:spPr>
        <p:txBody>
          <a:bodyPr>
            <a:normAutofit fontScale="77500" lnSpcReduction="20000"/>
          </a:bodyPr>
          <a:lstStyle/>
          <a:p>
            <a:r>
              <a:rPr lang="hr-HR" dirty="0" smtClean="0">
                <a:solidFill>
                  <a:srgbClr val="FF0000"/>
                </a:solidFill>
              </a:rPr>
              <a:t> 20</a:t>
            </a:r>
            <a:r>
              <a:rPr lang="en-US" dirty="0" smtClean="0">
                <a:solidFill>
                  <a:srgbClr val="FF0000"/>
                </a:solidFill>
              </a:rPr>
              <a:t>12</a:t>
            </a:r>
          </a:p>
          <a:p>
            <a:pPr lvl="1"/>
            <a:r>
              <a:rPr lang="en-US" dirty="0" smtClean="0"/>
              <a:t>110 cm of snow in Sarajevo, total collapse of traffic</a:t>
            </a:r>
          </a:p>
          <a:p>
            <a:pPr lvl="1"/>
            <a:r>
              <a:rPr lang="en-US" dirty="0" smtClean="0"/>
              <a:t>State of emergency has been declared in Sarajevo after more than a meter of snow fell on the capital.</a:t>
            </a:r>
          </a:p>
          <a:p>
            <a:pPr lvl="1"/>
            <a:r>
              <a:rPr lang="en-US" dirty="0" smtClean="0"/>
              <a:t>Low temperatures </a:t>
            </a:r>
          </a:p>
          <a:p>
            <a:pPr lvl="1"/>
            <a:r>
              <a:rPr lang="en-US" dirty="0" smtClean="0"/>
              <a:t>More than </a:t>
            </a:r>
            <a:r>
              <a:rPr lang="en-US" dirty="0" smtClean="0">
                <a:solidFill>
                  <a:srgbClr val="FF0000"/>
                </a:solidFill>
              </a:rPr>
              <a:t>100 remote Bosnian villages </a:t>
            </a:r>
            <a:r>
              <a:rPr lang="en-US" dirty="0" smtClean="0"/>
              <a:t>are cut off by more than </a:t>
            </a:r>
            <a:r>
              <a:rPr lang="en-US" dirty="0" smtClean="0">
                <a:solidFill>
                  <a:srgbClr val="FF0000"/>
                </a:solidFill>
              </a:rPr>
              <a:t>2m of snowfall </a:t>
            </a:r>
            <a:r>
              <a:rPr lang="en-US" dirty="0" smtClean="0"/>
              <a:t>in the mountains.</a:t>
            </a:r>
            <a:br>
              <a:rPr lang="en-US" dirty="0" smtClean="0"/>
            </a:br>
            <a:r>
              <a:rPr lang="en-US" dirty="0" smtClean="0"/>
              <a:t/>
            </a:r>
            <a:br>
              <a:rPr lang="en-US" dirty="0" smtClean="0"/>
            </a:br>
            <a:endParaRPr lang="en-US" dirty="0"/>
          </a:p>
        </p:txBody>
      </p:sp>
      <p:pic>
        <p:nvPicPr>
          <p:cNvPr id="1026" name="Picture 2" descr="C:\Users\naida\Documents\1-2017\Erasmus+program-Emina Hadzic\WG1-Data\Snow\Sarajevo_Kolodvorska-7_Buried-under-snow_2012-02-04.jpg"/>
          <p:cNvPicPr>
            <a:picLocks noChangeAspect="1" noChangeArrowheads="1"/>
          </p:cNvPicPr>
          <p:nvPr/>
        </p:nvPicPr>
        <p:blipFill>
          <a:blip r:embed="rId4" cstate="print"/>
          <a:srcRect/>
          <a:stretch>
            <a:fillRect/>
          </a:stretch>
        </p:blipFill>
        <p:spPr bwMode="auto">
          <a:xfrm>
            <a:off x="3200400" y="4572000"/>
            <a:ext cx="3093834" cy="2057400"/>
          </a:xfrm>
          <a:prstGeom prst="rect">
            <a:avLst/>
          </a:prstGeom>
          <a:noFill/>
        </p:spPr>
      </p:pic>
      <p:sp>
        <p:nvSpPr>
          <p:cNvPr id="13" name="Content Placeholder 10"/>
          <p:cNvSpPr txBox="1">
            <a:spLocks/>
          </p:cNvSpPr>
          <p:nvPr/>
        </p:nvSpPr>
        <p:spPr>
          <a:xfrm>
            <a:off x="457200" y="1600200"/>
            <a:ext cx="82296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1028" name="Picture 4" descr="C:\Users\naida\Documents\1-2017\Erasmus+program-Emina Hadzic\WG1-Data\Snow\101 cm snijega izmjereno jutros u Sarajevu - Klix.ba_files\120204026.17_xl.jpg"/>
          <p:cNvPicPr>
            <a:picLocks noChangeAspect="1" noChangeArrowheads="1"/>
          </p:cNvPicPr>
          <p:nvPr/>
        </p:nvPicPr>
        <p:blipFill>
          <a:blip r:embed="rId5" cstate="print"/>
          <a:srcRect/>
          <a:stretch>
            <a:fillRect/>
          </a:stretch>
        </p:blipFill>
        <p:spPr bwMode="auto">
          <a:xfrm>
            <a:off x="152400" y="4800600"/>
            <a:ext cx="2866172" cy="1909763"/>
          </a:xfrm>
          <a:prstGeom prst="rect">
            <a:avLst/>
          </a:prstGeom>
          <a:noFill/>
        </p:spPr>
      </p:pic>
      <p:pic>
        <p:nvPicPr>
          <p:cNvPr id="2050" name="Picture 2" descr="C:\Users\naida\Documents\1-2017\Erasmus+program-Emina Hadzic\WG1-Data\Snow\lead630_blur-9d716b6c80c855ef1fcb6beb2c95764a.jpg"/>
          <p:cNvPicPr>
            <a:picLocks noChangeAspect="1" noChangeArrowheads="1"/>
          </p:cNvPicPr>
          <p:nvPr/>
        </p:nvPicPr>
        <p:blipFill>
          <a:blip r:embed="rId6" cstate="print"/>
          <a:srcRect/>
          <a:stretch>
            <a:fillRect/>
          </a:stretch>
        </p:blipFill>
        <p:spPr bwMode="auto">
          <a:xfrm>
            <a:off x="5654202" y="3810000"/>
            <a:ext cx="3489798" cy="2082800"/>
          </a:xfrm>
          <a:prstGeom prst="rect">
            <a:avLst/>
          </a:prstGeom>
          <a:noFill/>
        </p:spPr>
      </p:pic>
      <p:pic>
        <p:nvPicPr>
          <p:cNvPr id="14" name="Picture 13" descr="eu_flag_co_funded_pos_[rgb]_right.jpg"/>
          <p:cNvPicPr>
            <a:picLocks noChangeAspect="1" noChangeArrowheads="1"/>
          </p:cNvPicPr>
          <p:nvPr/>
        </p:nvPicPr>
        <p:blipFill>
          <a:blip r:embed="rId7"/>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206875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36</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Blizzards and snow drifts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a:xfrm>
            <a:off x="457200" y="1524000"/>
            <a:ext cx="8229600" cy="3001963"/>
          </a:xfrm>
        </p:spPr>
        <p:txBody>
          <a:bodyPr>
            <a:normAutofit/>
          </a:bodyPr>
          <a:lstStyle/>
          <a:p>
            <a:r>
              <a:rPr lang="hr-HR" dirty="0" smtClean="0">
                <a:solidFill>
                  <a:srgbClr val="FF0000"/>
                </a:solidFill>
              </a:rPr>
              <a:t> 20</a:t>
            </a:r>
            <a:r>
              <a:rPr lang="en-US" dirty="0" smtClean="0">
                <a:solidFill>
                  <a:srgbClr val="FF0000"/>
                </a:solidFill>
              </a:rPr>
              <a:t>12</a:t>
            </a:r>
          </a:p>
          <a:p>
            <a:pPr lvl="1"/>
            <a:r>
              <a:rPr lang="en-US" sz="2500" dirty="0" smtClean="0"/>
              <a:t>The roof of the Olympic sports hall "</a:t>
            </a:r>
            <a:r>
              <a:rPr lang="en-US" sz="2500" dirty="0" err="1" smtClean="0"/>
              <a:t>Skenderija</a:t>
            </a:r>
            <a:r>
              <a:rPr lang="en-US" sz="2500" dirty="0" smtClean="0"/>
              <a:t>" collapsed in Sarajevo, Bosnia, in February 2012 after heavy snow. No one was injured, but dozens died due to extreme weather in the Balkans that dropped 150 centimeters of snow in some areas in just a week</a:t>
            </a:r>
            <a:endParaRPr lang="en-US" sz="2500" dirty="0"/>
          </a:p>
        </p:txBody>
      </p:sp>
      <p:sp>
        <p:nvSpPr>
          <p:cNvPr id="13" name="Content Placeholder 10"/>
          <p:cNvSpPr txBox="1">
            <a:spLocks/>
          </p:cNvSpPr>
          <p:nvPr/>
        </p:nvSpPr>
        <p:spPr>
          <a:xfrm>
            <a:off x="457200" y="1600200"/>
            <a:ext cx="82296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3074" name="Picture 2" descr="C:\Users\naida\Documents\1-2017\Erasmus+program-Emina Hadzic\WG1-Data\Snow\The roof of the Olympic sports hall _Skenderija_ collapsed in Sarajevo, Bosnia, in February 2012 after heavy snow._files\9412448.jpg"/>
          <p:cNvPicPr>
            <a:picLocks noChangeAspect="1" noChangeArrowheads="1"/>
          </p:cNvPicPr>
          <p:nvPr/>
        </p:nvPicPr>
        <p:blipFill>
          <a:blip r:embed="rId4" cstate="print"/>
          <a:srcRect/>
          <a:stretch>
            <a:fillRect/>
          </a:stretch>
        </p:blipFill>
        <p:spPr bwMode="auto">
          <a:xfrm>
            <a:off x="533400" y="4191000"/>
            <a:ext cx="3619500" cy="2393541"/>
          </a:xfrm>
          <a:prstGeom prst="rect">
            <a:avLst/>
          </a:prstGeom>
          <a:noFill/>
        </p:spPr>
      </p:pic>
      <p:pic>
        <p:nvPicPr>
          <p:cNvPr id="3075" name="Picture 3" descr="C:\Users\naida\Documents\1-2017\Erasmus+program-Emina Hadzic\WG1-Data\Snow\BBC News - Europe snow_ Your pictures_files\_58297823_1.jpg"/>
          <p:cNvPicPr>
            <a:picLocks noChangeAspect="1" noChangeArrowheads="1"/>
          </p:cNvPicPr>
          <p:nvPr/>
        </p:nvPicPr>
        <p:blipFill>
          <a:blip r:embed="rId5" cstate="print"/>
          <a:srcRect/>
          <a:stretch>
            <a:fillRect/>
          </a:stretch>
        </p:blipFill>
        <p:spPr bwMode="auto">
          <a:xfrm>
            <a:off x="4495800" y="4191000"/>
            <a:ext cx="4301067" cy="2419350"/>
          </a:xfrm>
          <a:prstGeom prst="rect">
            <a:avLst/>
          </a:prstGeom>
          <a:noFill/>
        </p:spPr>
      </p:pic>
      <p:pic>
        <p:nvPicPr>
          <p:cNvPr id="14" name="Picture 13" descr="eu_flag_co_funded_pos_[rgb]_right.jpg"/>
          <p:cNvPicPr>
            <a:picLocks noChangeAspect="1" noChangeArrowheads="1"/>
          </p:cNvPicPr>
          <p:nvPr/>
        </p:nvPicPr>
        <p:blipFill>
          <a:blip r:embed="rId6"/>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206875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37</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Risk management</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a:xfrm>
            <a:off x="457200" y="1524000"/>
            <a:ext cx="8229600" cy="4800600"/>
          </a:xfrm>
        </p:spPr>
        <p:txBody>
          <a:bodyPr>
            <a:normAutofit lnSpcReduction="10000"/>
          </a:bodyPr>
          <a:lstStyle/>
          <a:p>
            <a:r>
              <a:rPr lang="hr-HR" dirty="0" smtClean="0">
                <a:solidFill>
                  <a:srgbClr val="FF0000"/>
                </a:solidFill>
              </a:rPr>
              <a:t> </a:t>
            </a:r>
            <a:r>
              <a:rPr lang="bs-Latn-BA" sz="2800" dirty="0" smtClean="0">
                <a:solidFill>
                  <a:srgbClr val="FF0000"/>
                </a:solidFill>
              </a:rPr>
              <a:t>Landslides</a:t>
            </a:r>
            <a:endParaRPr lang="en-US" sz="2800" dirty="0" smtClean="0">
              <a:solidFill>
                <a:srgbClr val="FF0000"/>
              </a:solidFill>
            </a:endParaRPr>
          </a:p>
          <a:p>
            <a:pPr lvl="1"/>
            <a:r>
              <a:rPr lang="bs-Latn-BA" sz="2400" dirty="0" smtClean="0"/>
              <a:t>Proper engineering is mandatory</a:t>
            </a:r>
            <a:endParaRPr lang="en-US" sz="2400" dirty="0" smtClean="0"/>
          </a:p>
          <a:p>
            <a:pPr lvl="1"/>
            <a:r>
              <a:rPr lang="bs-Latn-BA" sz="2400" dirty="0" smtClean="0"/>
              <a:t>Construction of earthworks for slopes should comply with the relevant standard or codes</a:t>
            </a:r>
            <a:endParaRPr lang="en-US" sz="2400" dirty="0" smtClean="0"/>
          </a:p>
          <a:p>
            <a:pPr lvl="1"/>
            <a:r>
              <a:rPr lang="bs-Latn-BA" sz="2400" dirty="0" smtClean="0"/>
              <a:t>Development of the landslide inventory system</a:t>
            </a:r>
            <a:endParaRPr lang="en-US" sz="2400" dirty="0" smtClean="0"/>
          </a:p>
          <a:p>
            <a:pPr lvl="1"/>
            <a:r>
              <a:rPr lang="bs-Latn-BA" sz="2400" dirty="0" smtClean="0"/>
              <a:t>The rating of the landslide risk</a:t>
            </a:r>
            <a:endParaRPr lang="en-US" sz="2400" dirty="0" smtClean="0"/>
          </a:p>
          <a:p>
            <a:pPr lvl="1"/>
            <a:r>
              <a:rPr lang="bs-Latn-BA" sz="2400" dirty="0" smtClean="0"/>
              <a:t>Development of legislation such as “Landslide Prevention Law” which governs the landslide management and risk mitigations in B&amp;H should be implemented.</a:t>
            </a:r>
            <a:endParaRPr lang="en-US" sz="2400" dirty="0" smtClean="0"/>
          </a:p>
          <a:p>
            <a:pPr lvl="1"/>
            <a:r>
              <a:rPr lang="bs-Latn-BA" sz="2400" dirty="0" smtClean="0"/>
              <a:t>Many landslides in B&amp;H are triggered by rainfalls.</a:t>
            </a:r>
            <a:endParaRPr lang="en-US" sz="2400" dirty="0" smtClean="0"/>
          </a:p>
          <a:p>
            <a:pPr lvl="1" algn="ctr">
              <a:buNone/>
            </a:pPr>
            <a:r>
              <a:rPr lang="en-US" sz="2400" b="1" dirty="0" smtClean="0">
                <a:solidFill>
                  <a:srgbClr val="FF0000"/>
                </a:solidFill>
              </a:rPr>
              <a:t>There is no landslide risk matrix or risk rating system in </a:t>
            </a:r>
            <a:r>
              <a:rPr lang="en-US" sz="2400" b="1" dirty="0" err="1" smtClean="0">
                <a:solidFill>
                  <a:srgbClr val="FF0000"/>
                </a:solidFill>
              </a:rPr>
              <a:t>B&amp;H</a:t>
            </a:r>
            <a:r>
              <a:rPr lang="en-US" sz="2400" b="1" dirty="0" smtClean="0">
                <a:solidFill>
                  <a:srgbClr val="FF0000"/>
                </a:solidFill>
              </a:rPr>
              <a:t>.</a:t>
            </a:r>
            <a:endParaRPr lang="en-US" sz="2100" b="1" dirty="0">
              <a:solidFill>
                <a:srgbClr val="FF0000"/>
              </a:solidFill>
            </a:endParaRPr>
          </a:p>
        </p:txBody>
      </p:sp>
      <p:sp>
        <p:nvSpPr>
          <p:cNvPr id="13" name="Content Placeholder 10"/>
          <p:cNvSpPr txBox="1">
            <a:spLocks/>
          </p:cNvSpPr>
          <p:nvPr/>
        </p:nvSpPr>
        <p:spPr>
          <a:xfrm>
            <a:off x="457200" y="1600200"/>
            <a:ext cx="82296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14" name="Picture 13"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206875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38</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Risk management</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a:xfrm>
            <a:off x="457200" y="1524000"/>
            <a:ext cx="8229600" cy="4800600"/>
          </a:xfrm>
        </p:spPr>
        <p:txBody>
          <a:bodyPr>
            <a:normAutofit lnSpcReduction="10000"/>
          </a:bodyPr>
          <a:lstStyle/>
          <a:p>
            <a:r>
              <a:rPr lang="hr-HR" dirty="0" smtClean="0">
                <a:solidFill>
                  <a:srgbClr val="FF0000"/>
                </a:solidFill>
              </a:rPr>
              <a:t> </a:t>
            </a:r>
            <a:r>
              <a:rPr lang="en-US" sz="2800" dirty="0" smtClean="0">
                <a:solidFill>
                  <a:srgbClr val="FF0000"/>
                </a:solidFill>
              </a:rPr>
              <a:t>Earthquakes</a:t>
            </a:r>
          </a:p>
          <a:p>
            <a:pPr lvl="1"/>
            <a:r>
              <a:rPr lang="bs-Latn-BA" sz="2400" dirty="0" smtClean="0"/>
              <a:t>Proper engineering is mandatory</a:t>
            </a:r>
            <a:endParaRPr lang="en-US" sz="2400" dirty="0" smtClean="0"/>
          </a:p>
          <a:p>
            <a:pPr lvl="1"/>
            <a:r>
              <a:rPr lang="bs-Latn-BA" sz="2400" dirty="0" smtClean="0"/>
              <a:t>Construction of </a:t>
            </a:r>
            <a:r>
              <a:rPr lang="en-US" sz="2400" dirty="0" smtClean="0"/>
              <a:t>engineering structures </a:t>
            </a:r>
            <a:r>
              <a:rPr lang="bs-Latn-BA" sz="2400" dirty="0" smtClean="0"/>
              <a:t>should comply with the relevant standard or codes</a:t>
            </a:r>
            <a:endParaRPr lang="en-US" sz="2400" dirty="0" smtClean="0"/>
          </a:p>
          <a:p>
            <a:pPr lvl="1"/>
            <a:r>
              <a:rPr lang="bs-Latn-BA" sz="2400" dirty="0" smtClean="0"/>
              <a:t>Development of the </a:t>
            </a:r>
            <a:r>
              <a:rPr lang="en-US" sz="2400" dirty="0" smtClean="0"/>
              <a:t>construction</a:t>
            </a:r>
            <a:r>
              <a:rPr lang="bs-Latn-BA" sz="2400" dirty="0" smtClean="0"/>
              <a:t> inventory system</a:t>
            </a:r>
            <a:endParaRPr lang="en-US" sz="2400" dirty="0" smtClean="0"/>
          </a:p>
          <a:p>
            <a:pPr lvl="1"/>
            <a:r>
              <a:rPr lang="bs-Latn-BA" sz="2400" dirty="0" smtClean="0"/>
              <a:t>The rating of the </a:t>
            </a:r>
            <a:r>
              <a:rPr lang="en-US" sz="2400" dirty="0" smtClean="0"/>
              <a:t>earthquake </a:t>
            </a:r>
            <a:r>
              <a:rPr lang="bs-Latn-BA" sz="2400" dirty="0" smtClean="0"/>
              <a:t>risk</a:t>
            </a:r>
            <a:r>
              <a:rPr lang="en-US" sz="2400" dirty="0" smtClean="0"/>
              <a:t> of existing structures</a:t>
            </a:r>
          </a:p>
          <a:p>
            <a:pPr lvl="1" algn="ctr">
              <a:buNone/>
            </a:pPr>
            <a:r>
              <a:rPr lang="en-US" sz="2400" b="1" dirty="0" smtClean="0">
                <a:solidFill>
                  <a:srgbClr val="FF0000"/>
                </a:solidFill>
              </a:rPr>
              <a:t>There is no earthquake risk matrix or risk rating system in </a:t>
            </a:r>
            <a:r>
              <a:rPr lang="en-US" sz="2400" b="1" dirty="0" err="1" smtClean="0">
                <a:solidFill>
                  <a:srgbClr val="FF0000"/>
                </a:solidFill>
              </a:rPr>
              <a:t>B&amp;H</a:t>
            </a:r>
            <a:r>
              <a:rPr lang="en-US" sz="2400" b="1" dirty="0" smtClean="0">
                <a:solidFill>
                  <a:srgbClr val="FF0000"/>
                </a:solidFill>
              </a:rPr>
              <a:t>.</a:t>
            </a:r>
          </a:p>
          <a:p>
            <a:pPr lvl="1">
              <a:buNone/>
            </a:pPr>
            <a:r>
              <a:rPr lang="en-US" sz="2400" b="1" dirty="0" smtClean="0"/>
              <a:t>-have negligible tangible assets and equipment</a:t>
            </a:r>
          </a:p>
          <a:p>
            <a:pPr lvl="1">
              <a:buNone/>
            </a:pPr>
            <a:r>
              <a:rPr lang="en-US" sz="2400" b="1" dirty="0" smtClean="0"/>
              <a:t>-not fully equipped and are lacking professional personnel</a:t>
            </a:r>
          </a:p>
          <a:p>
            <a:pPr lvl="1">
              <a:buNone/>
            </a:pPr>
            <a:r>
              <a:rPr lang="en-US" sz="2400" b="1" dirty="0" smtClean="0"/>
              <a:t>-it is necessary to modernize the network of seismic stations</a:t>
            </a:r>
            <a:endParaRPr lang="en-US" sz="2100" b="1" dirty="0" smtClean="0">
              <a:solidFill>
                <a:srgbClr val="FF0000"/>
              </a:solidFill>
            </a:endParaRPr>
          </a:p>
          <a:p>
            <a:pPr lvl="1"/>
            <a:endParaRPr lang="en-US" sz="2400" dirty="0" smtClean="0"/>
          </a:p>
        </p:txBody>
      </p:sp>
      <p:sp>
        <p:nvSpPr>
          <p:cNvPr id="13" name="Content Placeholder 10"/>
          <p:cNvSpPr txBox="1">
            <a:spLocks/>
          </p:cNvSpPr>
          <p:nvPr/>
        </p:nvSpPr>
        <p:spPr>
          <a:xfrm>
            <a:off x="457200" y="1600200"/>
            <a:ext cx="82296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14" name="Picture 13"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206875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39</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Risk management</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a:xfrm>
            <a:off x="457200" y="1524000"/>
            <a:ext cx="8229600" cy="4800600"/>
          </a:xfrm>
        </p:spPr>
        <p:txBody>
          <a:bodyPr>
            <a:normAutofit lnSpcReduction="10000"/>
          </a:bodyPr>
          <a:lstStyle/>
          <a:p>
            <a:r>
              <a:rPr lang="en-US" dirty="0" smtClean="0">
                <a:solidFill>
                  <a:srgbClr val="FF0000"/>
                </a:solidFill>
              </a:rPr>
              <a:t>Floods</a:t>
            </a:r>
          </a:p>
          <a:p>
            <a:pPr lvl="1"/>
            <a:r>
              <a:rPr lang="bs-Latn-BA" sz="2400" dirty="0" smtClean="0"/>
              <a:t>Proper engineering is mandatory</a:t>
            </a:r>
            <a:endParaRPr lang="en-US" sz="2400" dirty="0" smtClean="0"/>
          </a:p>
          <a:p>
            <a:pPr lvl="1"/>
            <a:r>
              <a:rPr lang="en-US" sz="2400" dirty="0" smtClean="0"/>
              <a:t>By entity laws of the Water (2006) have established two inter fully independent system of water management in </a:t>
            </a:r>
            <a:r>
              <a:rPr lang="en-US" sz="2400" dirty="0" err="1" smtClean="0"/>
              <a:t>B&amp;H</a:t>
            </a:r>
            <a:endParaRPr lang="en-US" sz="2400" dirty="0" smtClean="0"/>
          </a:p>
          <a:p>
            <a:pPr lvl="1"/>
            <a:r>
              <a:rPr lang="en-US" sz="2400" dirty="0" smtClean="0"/>
              <a:t>The flood protection system is still </a:t>
            </a:r>
            <a:r>
              <a:rPr lang="en-US" sz="2400" dirty="0" smtClean="0">
                <a:solidFill>
                  <a:srgbClr val="FF0000"/>
                </a:solidFill>
              </a:rPr>
              <a:t>incomplete</a:t>
            </a:r>
            <a:r>
              <a:rPr lang="en-US" sz="2400" dirty="0" smtClean="0"/>
              <a:t> and </a:t>
            </a:r>
            <a:r>
              <a:rPr lang="en-US" sz="2400" dirty="0" smtClean="0">
                <a:solidFill>
                  <a:srgbClr val="FF0000"/>
                </a:solidFill>
              </a:rPr>
              <a:t>dysfunctional</a:t>
            </a:r>
            <a:r>
              <a:rPr lang="en-US" sz="2400" dirty="0" smtClean="0"/>
              <a:t>, and that in future all necessary strategic and planning documents in </a:t>
            </a:r>
            <a:r>
              <a:rPr lang="en-US" sz="2400" dirty="0" err="1" smtClean="0"/>
              <a:t>B&amp;H</a:t>
            </a:r>
            <a:r>
              <a:rPr lang="en-US" sz="2400" dirty="0" smtClean="0"/>
              <a:t> make timely coordinated, concerted, and most importantly, all to achieve an integrated national and regional flood protection system, which guarantees to citizens greater security of life and property.</a:t>
            </a:r>
          </a:p>
        </p:txBody>
      </p:sp>
      <p:sp>
        <p:nvSpPr>
          <p:cNvPr id="13" name="Content Placeholder 10"/>
          <p:cNvSpPr txBox="1">
            <a:spLocks/>
          </p:cNvSpPr>
          <p:nvPr/>
        </p:nvSpPr>
        <p:spPr>
          <a:xfrm>
            <a:off x="457200" y="1600200"/>
            <a:ext cx="82296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14" name="Picture 13" descr="eu_flag_co_funded_pos_[rgb]_right.jpg"/>
          <p:cNvPicPr>
            <a:picLocks noChangeAspect="1" noChangeArrowheads="1"/>
          </p:cNvPicPr>
          <p:nvPr/>
        </p:nvPicPr>
        <p:blipFill>
          <a:blip r:embed="rId4"/>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206875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Landslides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4370412" y="2032000"/>
            <a:ext cx="4588063" cy="4143374"/>
          </a:xfrm>
        </p:spPr>
      </p:pic>
      <p:sp>
        <p:nvSpPr>
          <p:cNvPr id="13" name="Content Placeholder 10"/>
          <p:cNvSpPr txBox="1">
            <a:spLocks/>
          </p:cNvSpPr>
          <p:nvPr/>
        </p:nvSpPr>
        <p:spPr>
          <a:xfrm>
            <a:off x="1471612" y="1828800"/>
            <a:ext cx="1257301" cy="538955"/>
          </a:xfrm>
          <a:prstGeom prst="rect">
            <a:avLst/>
          </a:prstGeom>
          <a:solidFill>
            <a:srgbClr val="FF0000">
              <a:alpha val="29000"/>
            </a:srgbClr>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r-HR" sz="2500" b="1" dirty="0"/>
              <a:t>G</a:t>
            </a:r>
            <a:r>
              <a:rPr lang="hr-HR" sz="2500" b="1" dirty="0" smtClean="0"/>
              <a:t>eology</a:t>
            </a:r>
          </a:p>
        </p:txBody>
      </p:sp>
      <p:sp>
        <p:nvSpPr>
          <p:cNvPr id="14" name="Content Placeholder 10"/>
          <p:cNvSpPr txBox="1">
            <a:spLocks/>
          </p:cNvSpPr>
          <p:nvPr/>
        </p:nvSpPr>
        <p:spPr>
          <a:xfrm>
            <a:off x="381000" y="2890045"/>
            <a:ext cx="1257301" cy="538955"/>
          </a:xfrm>
          <a:prstGeom prst="rect">
            <a:avLst/>
          </a:prstGeom>
          <a:solidFill>
            <a:srgbClr val="FF000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r-HR" sz="2500" b="1" dirty="0" smtClean="0"/>
              <a:t>Topsoils</a:t>
            </a:r>
          </a:p>
        </p:txBody>
      </p:sp>
      <p:sp>
        <p:nvSpPr>
          <p:cNvPr id="15" name="Content Placeholder 10"/>
          <p:cNvSpPr txBox="1">
            <a:spLocks/>
          </p:cNvSpPr>
          <p:nvPr/>
        </p:nvSpPr>
        <p:spPr>
          <a:xfrm>
            <a:off x="2286001" y="2890044"/>
            <a:ext cx="1422424" cy="538955"/>
          </a:xfrm>
          <a:prstGeom prst="rect">
            <a:avLst/>
          </a:prstGeom>
          <a:solidFill>
            <a:srgbClr val="FF0000">
              <a:alpha val="29000"/>
            </a:srgb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r-HR" sz="2500" b="1" dirty="0" smtClean="0"/>
              <a:t>Underlaying bedrocks</a:t>
            </a:r>
          </a:p>
        </p:txBody>
      </p:sp>
      <p:cxnSp>
        <p:nvCxnSpPr>
          <p:cNvPr id="16" name="Straight Arrow Connector 15"/>
          <p:cNvCxnSpPr/>
          <p:nvPr/>
        </p:nvCxnSpPr>
        <p:spPr>
          <a:xfrm flipH="1">
            <a:off x="1143001" y="2367755"/>
            <a:ext cx="609599" cy="522289"/>
          </a:xfrm>
          <a:prstGeom prst="straightConnector1">
            <a:avLst/>
          </a:prstGeom>
          <a:ln w="76200" cmpd="sng">
            <a:solidFill>
              <a:srgbClr val="00CC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5" idx="0"/>
          </p:cNvCxnSpPr>
          <p:nvPr/>
        </p:nvCxnSpPr>
        <p:spPr>
          <a:xfrm>
            <a:off x="2286002" y="2351089"/>
            <a:ext cx="711211" cy="538955"/>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1533526" y="3499642"/>
            <a:ext cx="990600" cy="1524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0"/>
          <p:cNvSpPr txBox="1">
            <a:spLocks/>
          </p:cNvSpPr>
          <p:nvPr/>
        </p:nvSpPr>
        <p:spPr>
          <a:xfrm>
            <a:off x="0" y="5094284"/>
            <a:ext cx="3137707" cy="696916"/>
          </a:xfrm>
          <a:prstGeom prst="rect">
            <a:avLst/>
          </a:prstGeom>
          <a:solidFill>
            <a:srgbClr val="00B050">
              <a:alpha val="29000"/>
            </a:srgb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Shallow Landslides</a:t>
            </a:r>
          </a:p>
          <a:p>
            <a:pPr marL="0" indent="0" algn="ctr">
              <a:buNone/>
            </a:pPr>
            <a:r>
              <a:rPr lang="en-US" sz="2800" dirty="0"/>
              <a:t>“earth slide” or “earth </a:t>
            </a:r>
            <a:r>
              <a:rPr lang="en-US" sz="2800" dirty="0" smtClean="0"/>
              <a:t>flow”</a:t>
            </a:r>
            <a:endParaRPr lang="hr-HR" sz="2500" b="1" dirty="0" smtClean="0"/>
          </a:p>
          <a:p>
            <a:endParaRPr lang="en-US" dirty="0"/>
          </a:p>
        </p:txBody>
      </p:sp>
      <p:pic>
        <p:nvPicPr>
          <p:cNvPr id="17" name="Picture 16"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3318006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40</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Risk management</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a:xfrm>
            <a:off x="457200" y="1524000"/>
            <a:ext cx="8229600" cy="4800600"/>
          </a:xfrm>
        </p:spPr>
        <p:txBody>
          <a:bodyPr>
            <a:normAutofit/>
          </a:bodyPr>
          <a:lstStyle/>
          <a:p>
            <a:r>
              <a:rPr lang="en-US" dirty="0" smtClean="0">
                <a:solidFill>
                  <a:srgbClr val="FF0000"/>
                </a:solidFill>
              </a:rPr>
              <a:t>Wild fires</a:t>
            </a:r>
          </a:p>
          <a:p>
            <a:pPr lvl="1"/>
            <a:r>
              <a:rPr lang="en-US" sz="2400" dirty="0" smtClean="0"/>
              <a:t>Assessment of fire risk </a:t>
            </a:r>
            <a:r>
              <a:rPr lang="en-US" sz="2400" dirty="0" smtClean="0">
                <a:solidFill>
                  <a:srgbClr val="FF0000"/>
                </a:solidFill>
              </a:rPr>
              <a:t>only three cantons </a:t>
            </a:r>
            <a:endParaRPr lang="en-US" sz="2800" dirty="0" smtClean="0"/>
          </a:p>
          <a:p>
            <a:pPr lvl="1"/>
            <a:r>
              <a:rPr lang="en-US" sz="2400" dirty="0" smtClean="0"/>
              <a:t>Still an open issue and something that has not been completed </a:t>
            </a:r>
            <a:r>
              <a:rPr lang="en-US" sz="2400" dirty="0" err="1" smtClean="0"/>
              <a:t>B&amp;H</a:t>
            </a:r>
            <a:endParaRPr lang="en-US" sz="2400" dirty="0" smtClean="0"/>
          </a:p>
          <a:p>
            <a:pPr lvl="1"/>
            <a:r>
              <a:rPr lang="en-US" sz="2400" dirty="0" smtClean="0"/>
              <a:t>One of the main problems in </a:t>
            </a:r>
            <a:r>
              <a:rPr lang="en-US" sz="2400" dirty="0" err="1" smtClean="0"/>
              <a:t>B&amp;H</a:t>
            </a:r>
            <a:r>
              <a:rPr lang="en-US" sz="2400" dirty="0" smtClean="0"/>
              <a:t> is the existence of areas contaminated by landmines</a:t>
            </a:r>
            <a:endParaRPr lang="bs-Latn-BA" sz="2400" dirty="0" smtClean="0"/>
          </a:p>
        </p:txBody>
      </p:sp>
      <p:sp>
        <p:nvSpPr>
          <p:cNvPr id="13" name="Content Placeholder 10"/>
          <p:cNvSpPr txBox="1">
            <a:spLocks/>
          </p:cNvSpPr>
          <p:nvPr/>
        </p:nvSpPr>
        <p:spPr>
          <a:xfrm>
            <a:off x="457200" y="1600200"/>
            <a:ext cx="82296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15" name="Content Placeholder 12" descr="New Picture (3)"/>
          <p:cNvPicPr>
            <a:picLocks/>
          </p:cNvPicPr>
          <p:nvPr/>
        </p:nvPicPr>
        <p:blipFill>
          <a:blip r:embed="rId4" cstate="print">
            <a:extLst>
              <a:ext uri="{28A0092B-C50C-407E-A947-70E740481C1C}">
                <a14:useLocalDpi xmlns:a14="http://schemas.microsoft.com/office/drawing/2010/main" xmlns="" val="0"/>
              </a:ext>
            </a:extLst>
          </a:blip>
          <a:srcRect t="586" b="586"/>
          <a:stretch>
            <a:fillRect/>
          </a:stretch>
        </p:blipFill>
        <p:spPr bwMode="auto">
          <a:xfrm>
            <a:off x="5257800" y="3962400"/>
            <a:ext cx="2282292" cy="2468563"/>
          </a:xfrm>
          <a:prstGeom prst="rect">
            <a:avLst/>
          </a:prstGeom>
          <a:noFill/>
          <a:ln>
            <a:noFill/>
          </a:ln>
        </p:spPr>
      </p:pic>
      <p:pic>
        <p:nvPicPr>
          <p:cNvPr id="14" name="Picture 13"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206875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41</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Responsible institutes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3" name="Content Placeholder 10"/>
          <p:cNvSpPr txBox="1">
            <a:spLocks/>
          </p:cNvSpPr>
          <p:nvPr/>
        </p:nvSpPr>
        <p:spPr>
          <a:xfrm>
            <a:off x="457200" y="1600200"/>
            <a:ext cx="82296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4098" name="Picture 2" descr="C:\Users\naida\Documents\1-2017\Erasmus+program-Emina Hadzic\WG1-Data\Organization\bosnia_1_large.gif"/>
          <p:cNvPicPr>
            <a:picLocks noGrp="1" noChangeAspect="1" noChangeArrowheads="1"/>
          </p:cNvPicPr>
          <p:nvPr>
            <p:ph idx="1"/>
          </p:nvPr>
        </p:nvPicPr>
        <p:blipFill>
          <a:blip r:embed="rId4" cstate="print"/>
          <a:srcRect/>
          <a:stretch>
            <a:fillRect/>
          </a:stretch>
        </p:blipFill>
        <p:spPr bwMode="auto">
          <a:xfrm>
            <a:off x="1678485" y="1600200"/>
            <a:ext cx="5787029" cy="4525963"/>
          </a:xfrm>
          <a:prstGeom prst="rect">
            <a:avLst/>
          </a:prstGeom>
          <a:noFill/>
        </p:spPr>
      </p:pic>
      <p:pic>
        <p:nvPicPr>
          <p:cNvPr id="11" name="Picture 10"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120687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Landslides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4" name="Content Placeholder 10"/>
          <p:cNvSpPr txBox="1">
            <a:spLocks/>
          </p:cNvSpPr>
          <p:nvPr/>
        </p:nvSpPr>
        <p:spPr>
          <a:xfrm>
            <a:off x="4984346" y="1507240"/>
            <a:ext cx="3702454" cy="1219531"/>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Shallow Landslides</a:t>
            </a:r>
          </a:p>
          <a:p>
            <a:pPr marL="0" indent="0" algn="ctr">
              <a:buNone/>
            </a:pPr>
            <a:r>
              <a:rPr lang="en-US" sz="2800" dirty="0"/>
              <a:t>“earth slide</a:t>
            </a:r>
            <a:r>
              <a:rPr lang="en-US" sz="2800" dirty="0" smtClean="0"/>
              <a:t>”</a:t>
            </a:r>
            <a:endParaRPr lang="en-US" dirty="0"/>
          </a:p>
        </p:txBody>
      </p:sp>
      <p:pic>
        <p:nvPicPr>
          <p:cNvPr id="15" name="Content Placeholder 1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000" y="2562575"/>
            <a:ext cx="3445800" cy="2466625"/>
          </a:xfrm>
          <a:prstGeom prst="rect">
            <a:avLst/>
          </a:prstGeom>
          <a:noFill/>
          <a:ln>
            <a:noFill/>
          </a:ln>
        </p:spPr>
      </p:pic>
      <p:sp>
        <p:nvSpPr>
          <p:cNvPr id="2" name="Rectangle 1"/>
          <p:cNvSpPr/>
          <p:nvPr/>
        </p:nvSpPr>
        <p:spPr>
          <a:xfrm>
            <a:off x="0" y="5136044"/>
            <a:ext cx="4572000" cy="646331"/>
          </a:xfrm>
          <a:prstGeom prst="rect">
            <a:avLst/>
          </a:prstGeom>
        </p:spPr>
        <p:txBody>
          <a:bodyPr>
            <a:spAutoFit/>
          </a:bodyPr>
          <a:lstStyle/>
          <a:p>
            <a:r>
              <a:rPr lang="en-US" dirty="0">
                <a:latin typeface="Book Antiqua" panose="02040602050305030304" pitchFamily="18" charset="0"/>
                <a:ea typeface="Times New Roman" panose="02020603050405020304" pitchFamily="18" charset="0"/>
                <a:cs typeface="Arial" panose="020B0604020202020204" pitchFamily="34" charset="0"/>
              </a:rPr>
              <a:t>Typical shallow „earth slide“ in </a:t>
            </a:r>
            <a:r>
              <a:rPr lang="en-US" dirty="0" err="1">
                <a:latin typeface="Book Antiqua" panose="02040602050305030304" pitchFamily="18" charset="0"/>
                <a:ea typeface="Times New Roman" panose="02020603050405020304" pitchFamily="18" charset="0"/>
                <a:cs typeface="Arial" panose="020B0604020202020204" pitchFamily="34" charset="0"/>
              </a:rPr>
              <a:t>B&amp;H</a:t>
            </a:r>
            <a:r>
              <a:rPr lang="en-US" dirty="0">
                <a:latin typeface="Book Antiqua" panose="02040602050305030304" pitchFamily="18" charset="0"/>
                <a:ea typeface="Times New Roman" panose="02020603050405020304" pitchFamily="18" charset="0"/>
                <a:cs typeface="Arial" panose="020B0604020202020204" pitchFamily="34" charset="0"/>
              </a:rPr>
              <a:t>, creep movement is evident</a:t>
            </a:r>
            <a:endParaRPr lang="en-US" dirty="0"/>
          </a:p>
        </p:txBody>
      </p:sp>
      <p:pic>
        <p:nvPicPr>
          <p:cNvPr id="16" name="Picture 15"/>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42297" y="2975149"/>
            <a:ext cx="5901690" cy="1641475"/>
          </a:xfrm>
          <a:prstGeom prst="rect">
            <a:avLst/>
          </a:prstGeom>
          <a:noFill/>
          <a:ln>
            <a:noFill/>
          </a:ln>
        </p:spPr>
      </p:pic>
      <p:sp>
        <p:nvSpPr>
          <p:cNvPr id="3" name="Rectangle 2"/>
          <p:cNvSpPr/>
          <p:nvPr/>
        </p:nvSpPr>
        <p:spPr>
          <a:xfrm>
            <a:off x="4267200" y="5003482"/>
            <a:ext cx="4572000" cy="646331"/>
          </a:xfrm>
          <a:prstGeom prst="rect">
            <a:avLst/>
          </a:prstGeom>
        </p:spPr>
        <p:txBody>
          <a:bodyPr>
            <a:spAutoFit/>
          </a:bodyPr>
          <a:lstStyle/>
          <a:p>
            <a:r>
              <a:rPr lang="en-US" dirty="0">
                <a:latin typeface="Book Antiqua" panose="02040602050305030304" pitchFamily="18" charset="0"/>
                <a:ea typeface="Times New Roman" panose="02020603050405020304" pitchFamily="18" charset="0"/>
                <a:cs typeface="Arial" panose="020B0604020202020204" pitchFamily="34" charset="0"/>
              </a:rPr>
              <a:t>Typical shallow „earth slide“ observed after heavy rainfall</a:t>
            </a:r>
            <a:endParaRPr lang="en-US" dirty="0"/>
          </a:p>
        </p:txBody>
      </p:sp>
      <p:pic>
        <p:nvPicPr>
          <p:cNvPr id="13" name="Picture 12" descr="eu_flag_co_funded_pos_[rgb]_right.jpg"/>
          <p:cNvPicPr>
            <a:picLocks noChangeAspect="1" noChangeArrowheads="1"/>
          </p:cNvPicPr>
          <p:nvPr/>
        </p:nvPicPr>
        <p:blipFill>
          <a:blip r:embed="rId6"/>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270720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Landslides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4" name="Content Placeholder 10"/>
          <p:cNvSpPr txBox="1">
            <a:spLocks/>
          </p:cNvSpPr>
          <p:nvPr/>
        </p:nvSpPr>
        <p:spPr>
          <a:xfrm>
            <a:off x="152400" y="1479550"/>
            <a:ext cx="3854854" cy="110489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Shallow Landslides</a:t>
            </a:r>
          </a:p>
          <a:p>
            <a:pPr marL="0" indent="0" algn="ctr">
              <a:buNone/>
            </a:pPr>
            <a:r>
              <a:rPr lang="en-US" sz="2800" dirty="0" smtClean="0"/>
              <a:t>“</a:t>
            </a:r>
            <a:r>
              <a:rPr lang="en-US" sz="2800" dirty="0"/>
              <a:t>earth </a:t>
            </a:r>
            <a:r>
              <a:rPr lang="en-US" sz="2800" dirty="0" smtClean="0"/>
              <a:t>flow</a:t>
            </a:r>
            <a:r>
              <a:rPr lang="hr-HR" sz="2800" dirty="0" smtClean="0"/>
              <a:t>”</a:t>
            </a:r>
            <a:endParaRPr lang="hr-HR" sz="2500" b="1" dirty="0" smtClean="0"/>
          </a:p>
          <a:p>
            <a:endParaRPr lang="en-US" dirty="0"/>
          </a:p>
        </p:txBody>
      </p:sp>
      <p:pic>
        <p:nvPicPr>
          <p:cNvPr id="17" name="Content Placeholder 16"/>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2300" y="2856841"/>
            <a:ext cx="7319400" cy="3030589"/>
          </a:xfrm>
          <a:prstGeom prst="rect">
            <a:avLst/>
          </a:prstGeom>
          <a:noFill/>
          <a:ln>
            <a:noFill/>
          </a:ln>
        </p:spPr>
      </p:pic>
      <p:sp>
        <p:nvSpPr>
          <p:cNvPr id="5" name="Rectangle 4"/>
          <p:cNvSpPr/>
          <p:nvPr/>
        </p:nvSpPr>
        <p:spPr>
          <a:xfrm>
            <a:off x="912300" y="5959702"/>
            <a:ext cx="7469700" cy="369332"/>
          </a:xfrm>
          <a:prstGeom prst="rect">
            <a:avLst/>
          </a:prstGeom>
        </p:spPr>
        <p:txBody>
          <a:bodyPr wrap="square">
            <a:spAutoFit/>
          </a:bodyPr>
          <a:lstStyle/>
          <a:p>
            <a:r>
              <a:rPr lang="en-US" dirty="0">
                <a:latin typeface="Book Antiqua" panose="02040602050305030304" pitchFamily="18" charset="0"/>
                <a:ea typeface="Times New Roman" panose="02020603050405020304" pitchFamily="18" charset="0"/>
                <a:cs typeface="Arial" panose="020B0604020202020204" pitchFamily="34" charset="0"/>
              </a:rPr>
              <a:t>Typical „earth flow“ recorded during heavy rainfall events in May 2014</a:t>
            </a:r>
            <a:endParaRPr lang="en-US" dirty="0"/>
          </a:p>
        </p:txBody>
      </p:sp>
      <p:sp>
        <p:nvSpPr>
          <p:cNvPr id="18" name="Content Placeholder 10"/>
          <p:cNvSpPr txBox="1">
            <a:spLocks/>
          </p:cNvSpPr>
          <p:nvPr/>
        </p:nvSpPr>
        <p:spPr>
          <a:xfrm>
            <a:off x="4908146" y="1479550"/>
            <a:ext cx="3854854" cy="1104899"/>
          </a:xfrm>
          <a:prstGeom prst="rect">
            <a:avLst/>
          </a:prstGeom>
          <a:solidFill>
            <a:srgbClr val="00B050">
              <a:alpha val="29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5,841 triggered landslides in May floods</a:t>
            </a:r>
          </a:p>
          <a:p>
            <a:endParaRPr lang="en-US" dirty="0"/>
          </a:p>
        </p:txBody>
      </p:sp>
      <p:pic>
        <p:nvPicPr>
          <p:cNvPr id="13" name="Picture 12"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76687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Landslides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4" name="Content Placeholder 10"/>
          <p:cNvSpPr txBox="1">
            <a:spLocks/>
          </p:cNvSpPr>
          <p:nvPr/>
        </p:nvSpPr>
        <p:spPr>
          <a:xfrm>
            <a:off x="3079346" y="1565115"/>
            <a:ext cx="3854854" cy="466885"/>
          </a:xfrm>
          <a:prstGeom prst="rect">
            <a:avLst/>
          </a:prstGeom>
          <a:solidFill>
            <a:srgbClr val="FF0000">
              <a:alpha val="29000"/>
            </a:srgb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r-HR" sz="2500" b="1" dirty="0" smtClean="0"/>
              <a:t>Human factors</a:t>
            </a:r>
          </a:p>
          <a:p>
            <a:endParaRPr lang="en-US" dirty="0"/>
          </a:p>
        </p:txBody>
      </p:sp>
      <p:sp>
        <p:nvSpPr>
          <p:cNvPr id="2" name="Content Placeholder 1"/>
          <p:cNvSpPr>
            <a:spLocks noGrp="1"/>
          </p:cNvSpPr>
          <p:nvPr>
            <p:ph idx="1"/>
          </p:nvPr>
        </p:nvSpPr>
        <p:spPr>
          <a:xfrm>
            <a:off x="481012" y="2195512"/>
            <a:ext cx="3938588" cy="3218023"/>
          </a:xfrm>
        </p:spPr>
        <p:txBody>
          <a:bodyPr>
            <a:normAutofit fontScale="77500" lnSpcReduction="20000"/>
          </a:bodyPr>
          <a:lstStyle/>
          <a:p>
            <a:r>
              <a:rPr lang="hr-HR" dirty="0" smtClean="0"/>
              <a:t>Illegal construction of houses</a:t>
            </a:r>
          </a:p>
          <a:p>
            <a:r>
              <a:rPr lang="hr-HR" dirty="0" smtClean="0"/>
              <a:t>Lack of spatial planning documentation based on geological analysis</a:t>
            </a:r>
          </a:p>
          <a:p>
            <a:r>
              <a:rPr lang="hr-HR" dirty="0" smtClean="0"/>
              <a:t>Unscientific mining</a:t>
            </a:r>
          </a:p>
          <a:p>
            <a:r>
              <a:rPr lang="hr-HR" dirty="0" smtClean="0"/>
              <a:t>Hazardous construction of roads</a:t>
            </a:r>
          </a:p>
          <a:p>
            <a:r>
              <a:rPr lang="hr-HR" dirty="0" smtClean="0"/>
              <a:t>Etc.</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2139788"/>
            <a:ext cx="4368067" cy="3127536"/>
          </a:xfrm>
          <a:prstGeom prst="rect">
            <a:avLst/>
          </a:prstGeom>
        </p:spPr>
      </p:pic>
      <p:pic>
        <p:nvPicPr>
          <p:cNvPr id="13" name="Content Placeholder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5800" y="4327525"/>
            <a:ext cx="4498623" cy="2530475"/>
          </a:xfrm>
          <a:prstGeom prst="rect">
            <a:avLst/>
          </a:prstGeom>
        </p:spPr>
      </p:pic>
      <p:pic>
        <p:nvPicPr>
          <p:cNvPr id="15" name="Picture 14" descr="eu_flag_co_funded_pos_[rgb]_right.jpg"/>
          <p:cNvPicPr>
            <a:picLocks noChangeAspect="1" noChangeArrowheads="1"/>
          </p:cNvPicPr>
          <p:nvPr/>
        </p:nvPicPr>
        <p:blipFill>
          <a:blip r:embed="rId6"/>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3833998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Landslides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sp>
        <p:nvSpPr>
          <p:cNvPr id="11" name="Content Placeholder 10"/>
          <p:cNvSpPr>
            <a:spLocks noGrp="1"/>
          </p:cNvSpPr>
          <p:nvPr>
            <p:ph idx="1"/>
          </p:nvPr>
        </p:nvSpPr>
        <p:spPr/>
        <p:txBody>
          <a:bodyPr/>
          <a:lstStyle/>
          <a:p>
            <a:endParaRPr lang="en-US"/>
          </a:p>
        </p:txBody>
      </p:sp>
      <p:pic>
        <p:nvPicPr>
          <p:cNvPr id="13" name="Picture 12" descr="New Picture (12)"/>
          <p:cNvPicPr/>
          <p:nvPr/>
        </p:nvPicPr>
        <p:blipFill>
          <a:blip r:embed="rId4" cstate="print">
            <a:extLst>
              <a:ext uri="{28A0092B-C50C-407E-A947-70E740481C1C}">
                <a14:useLocalDpi xmlns:a14="http://schemas.microsoft.com/office/drawing/2010/main" xmlns="" val="0"/>
              </a:ext>
            </a:extLst>
          </a:blip>
          <a:srcRect l="249" b="1587"/>
          <a:stretch>
            <a:fillRect/>
          </a:stretch>
        </p:blipFill>
        <p:spPr bwMode="auto">
          <a:xfrm>
            <a:off x="1219200" y="1600200"/>
            <a:ext cx="6579870" cy="4591050"/>
          </a:xfrm>
          <a:prstGeom prst="rect">
            <a:avLst/>
          </a:prstGeom>
          <a:noFill/>
          <a:ln>
            <a:noFill/>
          </a:ln>
        </p:spPr>
      </p:pic>
      <p:pic>
        <p:nvPicPr>
          <p:cNvPr id="14" name="Picture 13"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401609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Title 1"/>
          <p:cNvSpPr txBox="1">
            <a:spLocks/>
          </p:cNvSpPr>
          <p:nvPr/>
        </p:nvSpPr>
        <p:spPr>
          <a:xfrm>
            <a:off x="533400" y="698500"/>
            <a:ext cx="8229600" cy="1130300"/>
          </a:xfrm>
          <a:prstGeom prst="rect">
            <a:avLst/>
          </a:prstGeom>
        </p:spPr>
        <p:txBody>
          <a:bodyPr vert="horz" lIns="91440" tIns="45720" rIns="91440" bIns="45720" rtlCol="0" anchor="ctr">
            <a:normAutofit/>
          </a:bodyPr>
          <a:lstStyle/>
          <a:p>
            <a:pPr lvl="0" algn="ctr">
              <a:spcBef>
                <a:spcPct val="0"/>
              </a:spcBef>
            </a:pPr>
            <a:r>
              <a:rPr kumimoji="0" lang="en-US"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WP 1.1 – </a:t>
            </a:r>
            <a:r>
              <a:rPr kumimoji="0" lang="bs-Latn-BA" sz="3200" b="0" i="0" u="none" strike="noStrike" kern="1200" cap="none" spc="0" normalizeH="0" baseline="0" noProof="0" dirty="0" smtClean="0">
                <a:ln>
                  <a:noFill/>
                </a:ln>
                <a:solidFill>
                  <a:srgbClr val="002060"/>
                </a:solidFill>
                <a:effectLst/>
                <a:uLnTx/>
                <a:uFillTx/>
                <a:latin typeface="Book Antiqua" panose="02040602050305030304" pitchFamily="18" charset="0"/>
                <a:ea typeface="+mj-ea"/>
                <a:cs typeface="+mj-cs"/>
              </a:rPr>
              <a:t>Earthquakes</a:t>
            </a:r>
            <a:endParaRPr kumimoji="0" lang="en-US" sz="3200" b="0" i="0" u="none" strike="noStrike" kern="1200" cap="none" spc="0" normalizeH="0" baseline="0" noProof="0" dirty="0">
              <a:ln>
                <a:noFill/>
              </a:ln>
              <a:solidFill>
                <a:srgbClr val="002060"/>
              </a:solidFill>
              <a:effectLst/>
              <a:uLnTx/>
              <a:uFillTx/>
              <a:latin typeface="Book Antiqua" panose="02040602050305030304" pitchFamily="18" charset="0"/>
              <a:ea typeface="+mj-ea"/>
              <a:cs typeface="+mj-cs"/>
            </a:endParaRPr>
          </a:p>
        </p:txBody>
      </p:sp>
      <p:pic>
        <p:nvPicPr>
          <p:cNvPr id="13" name="Grafik 6"/>
          <p:cNvPicPr>
            <a:picLocks noGrp="1"/>
          </p:cNvPicPr>
          <p:nvPr>
            <p:ph idx="1"/>
          </p:nvPr>
        </p:nvPicPr>
        <p:blipFill rotWithShape="1">
          <a:blip r:embed="rId4" cstate="print">
            <a:extLst>
              <a:ext uri="{28A0092B-C50C-407E-A947-70E740481C1C}">
                <a14:useLocalDpi xmlns:a14="http://schemas.microsoft.com/office/drawing/2010/main" xmlns="" val="0"/>
              </a:ext>
            </a:extLst>
          </a:blip>
          <a:srcRect t="5196" b="11125"/>
          <a:stretch/>
        </p:blipFill>
        <p:spPr bwMode="auto">
          <a:xfrm>
            <a:off x="1164779" y="1600200"/>
            <a:ext cx="7195442" cy="4525963"/>
          </a:xfrm>
          <a:prstGeom prst="rect">
            <a:avLst/>
          </a:prstGeom>
          <a:noFill/>
          <a:ln>
            <a:noFill/>
          </a:ln>
          <a:extLst>
            <a:ext uri="{53640926-AAD7-44D8-BBD7-CCE9431645EC}">
              <a14:shadowObscured xmlns:a14="http://schemas.microsoft.com/office/drawing/2010/main" xmlns=""/>
            </a:ext>
          </a:extLst>
        </p:spPr>
      </p:pic>
      <p:pic>
        <p:nvPicPr>
          <p:cNvPr id="11" name="Picture 10" descr="eu_flag_co_funded_pos_[rgb]_right.jpg"/>
          <p:cNvPicPr>
            <a:picLocks noChangeAspect="1" noChangeArrowheads="1"/>
          </p:cNvPicPr>
          <p:nvPr/>
        </p:nvPicPr>
        <p:blipFill>
          <a:blip r:embed="rId5"/>
          <a:srcRect/>
          <a:stretch>
            <a:fillRect/>
          </a:stretch>
        </p:blipFill>
        <p:spPr bwMode="auto">
          <a:xfrm>
            <a:off x="7467600" y="152400"/>
            <a:ext cx="1676400" cy="409575"/>
          </a:xfrm>
          <a:prstGeom prst="rect">
            <a:avLst/>
          </a:prstGeom>
          <a:noFill/>
          <a:ln w="9525">
            <a:noFill/>
            <a:miter lim="800000"/>
            <a:headEnd/>
            <a:tailEnd/>
          </a:ln>
        </p:spPr>
      </p:pic>
    </p:spTree>
    <p:extLst>
      <p:ext uri="{BB962C8B-B14F-4D97-AF65-F5344CB8AC3E}">
        <p14:creationId xmlns:p14="http://schemas.microsoft.com/office/powerpoint/2010/main" xmlns="" val="97143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1718</Words>
  <Application>Microsoft Office PowerPoint</Application>
  <PresentationFormat>On-screen Show (4:3)</PresentationFormat>
  <Paragraphs>277</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Development of master curricula for natural disasters risk management in Western Balkan countries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Milan</cp:lastModifiedBy>
  <cp:revision>92</cp:revision>
  <dcterms:created xsi:type="dcterms:W3CDTF">2006-08-16T00:00:00Z</dcterms:created>
  <dcterms:modified xsi:type="dcterms:W3CDTF">2017-04-07T05:59:17Z</dcterms:modified>
</cp:coreProperties>
</file>